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handoutMasterIdLst>
    <p:handoutMasterId r:id="rId17"/>
  </p:handoutMasterIdLst>
  <p:sldIdLst>
    <p:sldId id="281" r:id="rId2"/>
    <p:sldId id="283" r:id="rId3"/>
    <p:sldId id="258" r:id="rId4"/>
    <p:sldId id="261" r:id="rId5"/>
    <p:sldId id="260" r:id="rId6"/>
    <p:sldId id="350" r:id="rId7"/>
    <p:sldId id="259" r:id="rId8"/>
    <p:sldId id="337" r:id="rId9"/>
    <p:sldId id="326" r:id="rId10"/>
    <p:sldId id="349" r:id="rId11"/>
    <p:sldId id="262" r:id="rId12"/>
    <p:sldId id="263" r:id="rId13"/>
    <p:sldId id="348" r:id="rId14"/>
    <p:sldId id="274" r:id="rId15"/>
  </p:sldIdLst>
  <p:sldSz cx="9144000" cy="5143500" type="screen16x9"/>
  <p:notesSz cx="6934200" cy="9220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3240" userDrawn="1">
          <p15:clr>
            <a:srgbClr val="A4A3A4"/>
          </p15:clr>
        </p15:guide>
        <p15:guide id="4" orient="horz" pos="7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0076CE"/>
    <a:srgbClr val="808080"/>
    <a:srgbClr val="EEEEEE"/>
    <a:srgbClr val="C8C9C7"/>
    <a:srgbClr val="B7295A"/>
    <a:srgbClr val="41B6E6"/>
    <a:srgbClr val="00447C"/>
    <a:srgbClr val="42AEA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1702" autoAdjust="0"/>
  </p:normalViewPr>
  <p:slideViewPr>
    <p:cSldViewPr showGuides="1">
      <p:cViewPr varScale="1">
        <p:scale>
          <a:sx n="69" d="100"/>
          <a:sy n="69" d="100"/>
        </p:scale>
        <p:origin x="1224" y="40"/>
      </p:cViewPr>
      <p:guideLst>
        <p:guide pos="3240"/>
        <p:guide orient="horz" pos="756"/>
      </p:guideLst>
    </p:cSldViewPr>
  </p:slideViewPr>
  <p:notesTextViewPr>
    <p:cViewPr>
      <p:scale>
        <a:sx n="3" d="2"/>
        <a:sy n="3" d="2"/>
      </p:scale>
      <p:origin x="0" y="0"/>
    </p:cViewPr>
  </p:notesTextViewPr>
  <p:sorterViewPr>
    <p:cViewPr varScale="1">
      <p:scale>
        <a:sx n="1" d="1"/>
        <a:sy n="1" d="1"/>
      </p:scale>
      <p:origin x="0" y="0"/>
    </p:cViewPr>
  </p:sorterViewPr>
  <p:notesViewPr>
    <p:cSldViewPr showGuides="1">
      <p:cViewPr>
        <p:scale>
          <a:sx n="103" d="100"/>
          <a:sy n="103" d="100"/>
        </p:scale>
        <p:origin x="2271" y="-22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780683" y="8990041"/>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dirty="0">
                <a:solidFill>
                  <a:schemeClr val="bg2"/>
                </a:solidFill>
                <a:latin typeface="Arial" panose="020B0604020202020204" pitchFamily="34" charset="0"/>
              </a:rPr>
              <a:t>© Copyright 2019 Dell Inc.</a:t>
            </a:r>
          </a:p>
        </p:txBody>
      </p:sp>
      <p:sp>
        <p:nvSpPr>
          <p:cNvPr id="7" name="TextBox 6"/>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dirty="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6888" y="173038"/>
            <a:ext cx="5940425" cy="3341687"/>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462280" y="3803332"/>
            <a:ext cx="6009640" cy="449484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fl" descr="                              Dell - Internal Use - Confidential&#10;"/>
          <p:cNvSpPr txBox="1"/>
          <p:nvPr/>
        </p:nvSpPr>
        <p:spPr>
          <a:xfrm>
            <a:off x="780683" y="8990041"/>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dirty="0">
                <a:solidFill>
                  <a:schemeClr val="bg2"/>
                </a:solidFill>
                <a:latin typeface="Arial" panose="020B0604020202020204" pitchFamily="34" charset="0"/>
              </a:rPr>
              <a:t>© Copyright 2019 Dell Inc.</a:t>
            </a:r>
          </a:p>
        </p:txBody>
      </p:sp>
      <p:sp>
        <p:nvSpPr>
          <p:cNvPr id="9" name="TextBox 8"/>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dirty="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685800" rtl="0" eaLnBrk="1" latinLnBrk="0" hangingPunct="1">
      <a:spcBef>
        <a:spcPts val="0"/>
      </a:spcBef>
      <a:defRPr sz="1100" kern="1200">
        <a:solidFill>
          <a:schemeClr val="bg2"/>
        </a:solidFill>
        <a:latin typeface="Arial" panose="020B0604020202020204" pitchFamily="34" charset="0"/>
        <a:ea typeface="+mn-ea"/>
        <a:cs typeface="+mn-cs"/>
      </a:defRPr>
    </a:lvl1pPr>
    <a:lvl2pPr marL="5143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2pPr>
    <a:lvl3pPr marL="8572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3pPr>
    <a:lvl4pPr marL="12001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4pPr>
    <a:lvl5pPr marL="1543050" indent="-171450" algn="l" defTabSz="685800" rtl="0" eaLnBrk="1" latinLnBrk="0" hangingPunct="1">
      <a:spcBef>
        <a:spcPts val="300"/>
      </a:spcBef>
      <a:buClrTx/>
      <a:buFont typeface="Arial" panose="020B0604020202020204" pitchFamily="34" charset="0"/>
      <a:buChar char="•"/>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Vandana Anand, a software engineering intern and I will be talking about the work I’ve been doing on the Trident and Unity Test Set UI project this summer.</a:t>
            </a:r>
          </a:p>
        </p:txBody>
      </p:sp>
    </p:spTree>
    <p:extLst>
      <p:ext uri="{BB962C8B-B14F-4D97-AF65-F5344CB8AC3E}">
        <p14:creationId xmlns:p14="http://schemas.microsoft.com/office/powerpoint/2010/main" val="944289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all the people I have met and all of my team members who have provided me with great mentorship along my internship journey!</a:t>
            </a:r>
          </a:p>
        </p:txBody>
      </p:sp>
    </p:spTree>
    <p:extLst>
      <p:ext uri="{BB962C8B-B14F-4D97-AF65-F5344CB8AC3E}">
        <p14:creationId xmlns:p14="http://schemas.microsoft.com/office/powerpoint/2010/main" val="211390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rising senior at WPI. A few facts about me include that I’ve lived in the Boston area for most of my life, I love travelling and have been to 11 countries so far, and I am involved in the Acapella and Badminton club at school. </a:t>
            </a:r>
          </a:p>
        </p:txBody>
      </p:sp>
    </p:spTree>
    <p:extLst>
      <p:ext uri="{BB962C8B-B14F-4D97-AF65-F5344CB8AC3E}">
        <p14:creationId xmlns:p14="http://schemas.microsoft.com/office/powerpoint/2010/main" val="319150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my organization, I am in the Storage Department in SPE DevOps on the Test Automation Enablement team</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Worked in a team of four interns in an Agile/SAFE Environment. We got to pick a team name so we called ourselves the Koala Knights Intern Team</a:t>
            </a:r>
            <a:endParaRPr lang="en-US" dirty="0"/>
          </a:p>
          <a:p>
            <a:r>
              <a:rPr lang="en-US" dirty="0"/>
              <a:t>My manager is Anu, my scrum master, Sangeeta, who has helped keep us on track on our project work, and my mentors who have guided me during my internship, Mingju and Ronak. </a:t>
            </a:r>
          </a:p>
        </p:txBody>
      </p:sp>
    </p:spTree>
    <p:extLst>
      <p:ext uri="{BB962C8B-B14F-4D97-AF65-F5344CB8AC3E}">
        <p14:creationId xmlns:p14="http://schemas.microsoft.com/office/powerpoint/2010/main" val="3401932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1456110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There were some problems that we had to overcome in that there was no database for Trident or user interface for both Trident and Unity so we had to design and implement one from scratch.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Testcase includes attributes such as parameter, test setting, and dependency. A </a:t>
            </a:r>
            <a:r>
              <a:rPr lang="en-US" dirty="0"/>
              <a:t>Testcase is contained inside a Test Group which is contained inside a </a:t>
            </a:r>
            <a:r>
              <a:rPr lang="en-US" dirty="0" err="1"/>
              <a:t>TestSet</a:t>
            </a:r>
            <a:r>
              <a:rPr lang="en-US" dirty="0"/>
              <a:t>.</a:t>
            </a:r>
            <a:endParaRPr lang="en-US" sz="11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Unity is a storage product of the company that is currently on the market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Trident is the next generation and novel design of Unity and is not yet in the market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Gathered requirements, conducted research, implemented an initial design, implementation of the product using Agile and SAFE methodologies in which we had 2 week sprints to finish new version of our product, get feedback from the team, and keep updating our work as well as deployment of the website.</a:t>
            </a:r>
          </a:p>
        </p:txBody>
      </p:sp>
    </p:spTree>
    <p:extLst>
      <p:ext uri="{BB962C8B-B14F-4D97-AF65-F5344CB8AC3E}">
        <p14:creationId xmlns:p14="http://schemas.microsoft.com/office/powerpoint/2010/main" val="83540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CentOS 7 is an operating system that is distributed by Linux</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Navigation bar to be able to navigate between parameter, test setting, and dependency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Challenges: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Learning about all the Storage concepts in the amount of time that we have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Learning about all the projects and terminology in the team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Learning about all the technologies that the team uses </a:t>
            </a:r>
          </a:p>
          <a:p>
            <a:endParaRPr lang="en-US" dirty="0"/>
          </a:p>
        </p:txBody>
      </p:sp>
    </p:spTree>
    <p:extLst>
      <p:ext uri="{BB962C8B-B14F-4D97-AF65-F5344CB8AC3E}">
        <p14:creationId xmlns:p14="http://schemas.microsoft.com/office/powerpoint/2010/main" val="340256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 our goals by making sure our website response time is fast to user’s requests and our code is clean, concise, readable, and maintainable.  </a:t>
            </a:r>
          </a:p>
          <a:p>
            <a:r>
              <a:rPr lang="en-US" dirty="0"/>
              <a:t>Made the site more user friendly by adding a help button and demo video to show how to use the site.</a:t>
            </a:r>
          </a:p>
          <a:p>
            <a:endParaRPr lang="en-US" dirty="0"/>
          </a:p>
        </p:txBody>
      </p:sp>
    </p:spTree>
    <p:extLst>
      <p:ext uri="{BB962C8B-B14F-4D97-AF65-F5344CB8AC3E}">
        <p14:creationId xmlns:p14="http://schemas.microsoft.com/office/powerpoint/2010/main" val="2480976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Learned different programming languages that I didn’t have a lot of exposure to beforehand such as Angular and </a:t>
            </a:r>
            <a:r>
              <a:rPr lang="en-US" dirty="0" err="1"/>
              <a:t>Javascript</a:t>
            </a:r>
            <a:r>
              <a:rPr lang="en-US" dirty="0"/>
              <a:t>. Learned about building databases, UI/UX design by collecting feedback and developing new versions, storage unit concepts and terminology, GitHub concepts such as getting pull requests approved as well as collaborating with off shore teams such as the China team to learn UI concepts</a:t>
            </a:r>
          </a:p>
          <a:p>
            <a:r>
              <a:rPr lang="en-US" dirty="0"/>
              <a:t>Got to experience the SDLC from gathering requirements to deployment</a:t>
            </a:r>
          </a:p>
          <a:p>
            <a:r>
              <a:rPr lang="en-US" dirty="0"/>
              <a:t>Soft skills include presenting information, whether technical or non-technical, in a simplified/understandable way and demos to communicate in a technical manner</a:t>
            </a:r>
          </a:p>
          <a:p>
            <a:endParaRPr lang="en-US" dirty="0"/>
          </a:p>
        </p:txBody>
      </p:sp>
    </p:spTree>
    <p:extLst>
      <p:ext uri="{BB962C8B-B14F-4D97-AF65-F5344CB8AC3E}">
        <p14:creationId xmlns:p14="http://schemas.microsoft.com/office/powerpoint/2010/main" val="2903431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interning at Dell EMC was a great summer experience. Not only did I get to grow professionally, but we also got to go to social events and meet interns outside of our departments, take intern training classes to develop our professional skills, and meeting senior management to learn more about their career paths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4223182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233535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5676954"/>
      </p:ext>
    </p:extLst>
  </p:cSld>
  <p:clrMapOvr>
    <a:masterClrMapping/>
  </p:clrMapOvr>
  <p:extLst mod="1">
    <p:ext uri="{DCECCB84-F9BA-43D5-87BE-67443E8EF086}">
      <p15:sldGuideLst xmlns:p15="http://schemas.microsoft.com/office/powerpoint/2012/main">
        <p15:guide id="1" orient="horz" pos="7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4057650"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4780617" y="971550"/>
            <a:ext cx="4077633"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Content Placeholder 9"/>
          <p:cNvSpPr>
            <a:spLocks noGrp="1"/>
          </p:cNvSpPr>
          <p:nvPr>
            <p:ph sz="quarter" idx="11"/>
          </p:nvPr>
        </p:nvSpPr>
        <p:spPr>
          <a:xfrm>
            <a:off x="28575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8" name="Content Placeholder 9"/>
          <p:cNvSpPr>
            <a:spLocks noGrp="1"/>
          </p:cNvSpPr>
          <p:nvPr>
            <p:ph sz="quarter" idx="12"/>
          </p:nvPr>
        </p:nvSpPr>
        <p:spPr>
          <a:xfrm>
            <a:off x="480060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9893101"/>
      </p:ext>
    </p:extLst>
  </p:cSld>
  <p:clrMapOvr>
    <a:masterClrMapping/>
  </p:clrMapOvr>
  <p:extLst mod="1">
    <p:ext uri="{DCECCB84-F9BA-43D5-87BE-67443E8EF086}">
      <p15:sldGuideLst xmlns:p15="http://schemas.microsoft.com/office/powerpoint/2012/main">
        <p15:guide id="1" orient="horz" pos="9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52218692"/>
      </p:ext>
    </p:extLst>
  </p:cSld>
  <p:clrMapOvr>
    <a:masterClrMapping/>
  </p:clrMapOvr>
  <p:extLst mod="1">
    <p:ext uri="{DCECCB84-F9BA-43D5-87BE-67443E8EF086}">
      <p15:sldGuideLst xmlns:p15="http://schemas.microsoft.com/office/powerpoint/2012/main">
        <p15:guide id="1" orient="horz" pos="9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03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233432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298563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096137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4059107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615386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1197449497"/>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1730252290"/>
      </p:ext>
    </p:extLst>
  </p:cSld>
  <p:clrMapOvr>
    <a:masterClrMapping/>
  </p:clrMapOvr>
  <p:extLst mod="1">
    <p:ext uri="{DCECCB84-F9BA-43D5-87BE-67443E8EF086}">
      <p15:sldGuideLst xmlns:p15="http://schemas.microsoft.com/office/powerpoint/2012/main">
        <p15:guide id="1" orient="horz" pos="25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280386566"/>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384165499"/>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2095" y="2297430"/>
            <a:ext cx="3079811" cy="548640"/>
          </a:xfrm>
          <a:prstGeom prst="rect">
            <a:avLst/>
          </a:prstGeom>
        </p:spPr>
      </p:pic>
    </p:spTree>
    <p:extLst>
      <p:ext uri="{BB962C8B-B14F-4D97-AF65-F5344CB8AC3E}">
        <p14:creationId xmlns:p14="http://schemas.microsoft.com/office/powerpoint/2010/main" val="1919621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2095" y="2297430"/>
            <a:ext cx="3079811" cy="548640"/>
          </a:xfrm>
          <a:prstGeom prst="rect">
            <a:avLst/>
          </a:prstGeom>
        </p:spPr>
      </p:pic>
    </p:spTree>
    <p:extLst>
      <p:ext uri="{BB962C8B-B14F-4D97-AF65-F5344CB8AC3E}">
        <p14:creationId xmlns:p14="http://schemas.microsoft.com/office/powerpoint/2010/main" val="4067760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439855898"/>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3994610452"/>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984518020"/>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1022829"/>
      </p:ext>
    </p:extLst>
  </p:cSld>
  <p:clrMapOvr>
    <a:masterClrMapping/>
  </p:clrMapOvr>
  <p:extLst mod="1">
    <p:ext uri="{DCECCB84-F9BA-43D5-87BE-67443E8EF086}">
      <p15:sldGuideLst xmlns:p15="http://schemas.microsoft.com/office/powerpoint/2012/main">
        <p15:guide id="1" orient="horz" pos="1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409497543"/>
      </p:ext>
    </p:extLst>
  </p:cSld>
  <p:clrMapOvr>
    <a:masterClrMapping/>
  </p:clrMapOvr>
  <p:extLst mod="1">
    <p:ext uri="{DCECCB84-F9BA-43D5-87BE-67443E8EF086}">
      <p15:sldGuideLst xmlns:p15="http://schemas.microsoft.com/office/powerpoint/2012/main">
        <p15:guide id="1" orient="horz" pos="4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9027753"/>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3943629"/>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182823" y="4838624"/>
            <a:ext cx="676656" cy="120294"/>
          </a:xfrm>
          <a:prstGeom prst="rect">
            <a:avLst/>
          </a:prstGeom>
        </p:spPr>
      </p:pic>
      <p:sp>
        <p:nvSpPr>
          <p:cNvPr id="5" name="fl" descr="                              Dell - Internal Use - Confidential&#10;"/>
          <p:cNvSpPr txBox="1"/>
          <p:nvPr userDrawn="1"/>
        </p:nvSpPr>
        <p:spPr>
          <a:xfrm>
            <a:off x="4346510" y="5007744"/>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808080"/>
                </a:solidFill>
                <a:latin typeface="Arial" panose="020B0604020202020204" pitchFamily="34" charset="0"/>
              </a:rPr>
              <a:t>© Copyright 2019 Dell Inc.</a:t>
            </a:r>
          </a:p>
        </p:txBody>
      </p:sp>
      <p:sp>
        <p:nvSpPr>
          <p:cNvPr id="6" name="TextBox 19"/>
          <p:cNvSpPr txBox="1"/>
          <p:nvPr userDrawn="1"/>
        </p:nvSpPr>
        <p:spPr>
          <a:xfrm>
            <a:off x="3895000" y="5008514"/>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00" b="0" kern="1200" dirty="0" err="1">
              <a:solidFill>
                <a:srgbClr val="808080"/>
              </a:solidFill>
              <a:latin typeface="Arial" panose="020B0604020202020204" pitchFamily="34" charset="0"/>
              <a:ea typeface="+mn-ea"/>
              <a:cs typeface="+mn-cs"/>
            </a:endParaRPr>
          </a:p>
        </p:txBody>
      </p:sp>
      <p:sp>
        <p:nvSpPr>
          <p:cNvPr id="9" name="TextBox 16"/>
          <p:cNvSpPr txBox="1"/>
          <p:nvPr userDrawn="1"/>
        </p:nvSpPr>
        <p:spPr>
          <a:xfrm>
            <a:off x="4012016" y="5008514"/>
            <a:ext cx="136256"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600" kern="1200" dirty="0">
                <a:solidFill>
                  <a:srgbClr val="808080"/>
                </a:solidFill>
                <a:latin typeface="Arial" panose="020B0604020202020204" pitchFamily="34" charset="0"/>
                <a:ea typeface="+mn-ea"/>
                <a:cs typeface="+mn-cs"/>
              </a:rPr>
              <a:t>of Y</a:t>
            </a:r>
          </a:p>
        </p:txBody>
      </p:sp>
      <p:sp>
        <p:nvSpPr>
          <p:cNvPr id="2" name="MSIPCMContentMarking" descr="{&quot;HashCode&quot;:-1913046509,&quot;Placement&quot;:&quot;Footer&quot;}">
            <a:extLst>
              <a:ext uri="{FF2B5EF4-FFF2-40B4-BE49-F238E27FC236}">
                <a16:creationId xmlns:a16="http://schemas.microsoft.com/office/drawing/2014/main" id="{F5A0D3A3-80A7-4FB3-B335-A6DF1FDE6DB6}"/>
              </a:ext>
            </a:extLst>
          </p:cNvPr>
          <p:cNvSpPr txBox="1"/>
          <p:nvPr userDrawn="1"/>
        </p:nvSpPr>
        <p:spPr>
          <a:xfrm>
            <a:off x="0" y="49495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endParaRPr lang="en-US" sz="6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3687" r:id="rId1"/>
    <p:sldLayoutId id="2147483661" r:id="rId2"/>
    <p:sldLayoutId id="2147483682" r:id="rId3"/>
    <p:sldLayoutId id="2147483688" r:id="rId4"/>
    <p:sldLayoutId id="2147483684" r:id="rId5"/>
    <p:sldLayoutId id="2147483662" r:id="rId6"/>
    <p:sldLayoutId id="2147483673" r:id="rId7"/>
    <p:sldLayoutId id="2147483672" r:id="rId8"/>
    <p:sldLayoutId id="2147483713" r:id="rId9"/>
    <p:sldLayoutId id="2147483664" r:id="rId10"/>
    <p:sldLayoutId id="2147483674" r:id="rId11"/>
    <p:sldLayoutId id="2147483722" r:id="rId12"/>
    <p:sldLayoutId id="2147483667" r:id="rId13"/>
    <p:sldLayoutId id="2147483663" r:id="rId14"/>
    <p:sldLayoutId id="2147483677" r:id="rId15"/>
    <p:sldLayoutId id="2147483678" r:id="rId16"/>
    <p:sldLayoutId id="2147483680" r:id="rId17"/>
    <p:sldLayoutId id="2147483681" r:id="rId18"/>
    <p:sldLayoutId id="2147483689" r:id="rId19"/>
    <p:sldLayoutId id="2147483716" r:id="rId20"/>
    <p:sldLayoutId id="2147483715" r:id="rId21"/>
    <p:sldLayoutId id="2147483675" r:id="rId22"/>
    <p:sldLayoutId id="2147483676" r:id="rId2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0" userDrawn="1">
          <p15:clr>
            <a:srgbClr val="F26B43"/>
          </p15:clr>
        </p15:guide>
        <p15:guide id="4" pos="55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534AF2-F84C-409C-9878-694EF03119B7}"/>
              </a:ext>
            </a:extLst>
          </p:cNvPr>
          <p:cNvSpPr txBox="1">
            <a:spLocks/>
          </p:cNvSpPr>
          <p:nvPr/>
        </p:nvSpPr>
        <p:spPr>
          <a:xfrm>
            <a:off x="381000" y="1200150"/>
            <a:ext cx="6297930" cy="553998"/>
          </a:xfrm>
          <a:prstGeom prst="rect">
            <a:avLst/>
          </a:prstGeom>
        </p:spPr>
        <p:txBody>
          <a:bodyPr wrap="square" lIns="0" tIns="0" rIns="0" bIns="0" anchor="b">
            <a:spAutoFit/>
          </a:bodyPr>
          <a:lstStyle>
            <a:lvl1pPr algn="l" defTabSz="685800" rtl="0" eaLnBrk="1" latinLnBrk="0" hangingPunct="1">
              <a:lnSpc>
                <a:spcPct val="90000"/>
              </a:lnSpc>
              <a:spcBef>
                <a:spcPct val="0"/>
              </a:spcBef>
              <a:buNone/>
              <a:defRPr sz="5400" kern="1200">
                <a:solidFill>
                  <a:schemeClr val="tx2"/>
                </a:solidFill>
                <a:latin typeface="Arial" panose="020B0604020202020204" pitchFamily="34" charset="0"/>
                <a:ea typeface="+mj-ea"/>
                <a:cs typeface="+mj-cs"/>
              </a:defRPr>
            </a:lvl1pPr>
          </a:lstStyle>
          <a:p>
            <a:r>
              <a:rPr lang="en-US" sz="4000" dirty="0"/>
              <a:t>Internship Project</a:t>
            </a:r>
          </a:p>
        </p:txBody>
      </p:sp>
      <p:sp>
        <p:nvSpPr>
          <p:cNvPr id="9" name="Subtitle 2">
            <a:extLst>
              <a:ext uri="{FF2B5EF4-FFF2-40B4-BE49-F238E27FC236}">
                <a16:creationId xmlns:a16="http://schemas.microsoft.com/office/drawing/2014/main" id="{25594AE4-3C51-4536-B582-7E6CA0C83485}"/>
              </a:ext>
            </a:extLst>
          </p:cNvPr>
          <p:cNvSpPr>
            <a:spLocks noGrp="1"/>
          </p:cNvSpPr>
          <p:nvPr>
            <p:ph type="subTitle" idx="1"/>
          </p:nvPr>
        </p:nvSpPr>
        <p:spPr>
          <a:xfrm>
            <a:off x="381000" y="1885950"/>
            <a:ext cx="4648200" cy="438150"/>
          </a:xfrm>
        </p:spPr>
        <p:txBody>
          <a:bodyPr/>
          <a:lstStyle/>
          <a:p>
            <a:r>
              <a:rPr lang="en-US" dirty="0"/>
              <a:t>Next Generation Test Set User Interface</a:t>
            </a:r>
          </a:p>
        </p:txBody>
      </p:sp>
      <p:sp>
        <p:nvSpPr>
          <p:cNvPr id="10" name="TextBox 9">
            <a:extLst>
              <a:ext uri="{FF2B5EF4-FFF2-40B4-BE49-F238E27FC236}">
                <a16:creationId xmlns:a16="http://schemas.microsoft.com/office/drawing/2014/main" id="{054FE7E9-36FF-4F16-A823-920DA9031DAE}"/>
              </a:ext>
            </a:extLst>
          </p:cNvPr>
          <p:cNvSpPr txBox="1"/>
          <p:nvPr/>
        </p:nvSpPr>
        <p:spPr>
          <a:xfrm>
            <a:off x="381000" y="3790950"/>
            <a:ext cx="3352800" cy="892552"/>
          </a:xfrm>
          <a:prstGeom prst="rect">
            <a:avLst/>
          </a:prstGeom>
          <a:noFill/>
        </p:spPr>
        <p:txBody>
          <a:bodyPr wrap="square" lIns="0" tIns="0" rIns="0" bIns="0" rtlCol="0">
            <a:spAutoFit/>
          </a:bodyPr>
          <a:lstStyle/>
          <a:p>
            <a:r>
              <a:rPr lang="en-US" sz="1800" dirty="0">
                <a:solidFill>
                  <a:schemeClr val="tx2"/>
                </a:solidFill>
              </a:rPr>
              <a:t>By: </a:t>
            </a:r>
          </a:p>
          <a:p>
            <a:r>
              <a:rPr lang="en-US" sz="2000" dirty="0">
                <a:solidFill>
                  <a:schemeClr val="tx2"/>
                </a:solidFill>
              </a:rPr>
              <a:t>Vandana Anand</a:t>
            </a:r>
          </a:p>
          <a:p>
            <a:r>
              <a:rPr lang="en-US" sz="2000" dirty="0">
                <a:solidFill>
                  <a:schemeClr val="tx2"/>
                </a:solidFill>
              </a:rPr>
              <a:t>Software Engineering Intern</a:t>
            </a:r>
          </a:p>
        </p:txBody>
      </p:sp>
      <p:sp>
        <p:nvSpPr>
          <p:cNvPr id="11" name="TextBox 10">
            <a:extLst>
              <a:ext uri="{FF2B5EF4-FFF2-40B4-BE49-F238E27FC236}">
                <a16:creationId xmlns:a16="http://schemas.microsoft.com/office/drawing/2014/main" id="{278EC745-1DB7-41D9-9F21-3BA17A594A83}"/>
              </a:ext>
            </a:extLst>
          </p:cNvPr>
          <p:cNvSpPr txBox="1"/>
          <p:nvPr/>
        </p:nvSpPr>
        <p:spPr>
          <a:xfrm>
            <a:off x="6553200" y="438150"/>
            <a:ext cx="2286000" cy="553998"/>
          </a:xfrm>
          <a:prstGeom prst="rect">
            <a:avLst/>
          </a:prstGeom>
          <a:noFill/>
        </p:spPr>
        <p:txBody>
          <a:bodyPr wrap="square" lIns="0" tIns="0" rIns="0" bIns="0" rtlCol="0">
            <a:spAutoFit/>
          </a:bodyPr>
          <a:lstStyle/>
          <a:p>
            <a:pPr algn="ctr"/>
            <a:r>
              <a:rPr lang="en-US" sz="1800" dirty="0">
                <a:solidFill>
                  <a:schemeClr val="tx2"/>
                </a:solidFill>
              </a:rPr>
              <a:t>Summer 2019</a:t>
            </a:r>
          </a:p>
          <a:p>
            <a:pPr algn="ctr"/>
            <a:endParaRPr lang="en-US" sz="1800" dirty="0"/>
          </a:p>
        </p:txBody>
      </p:sp>
      <p:sp>
        <p:nvSpPr>
          <p:cNvPr id="4" name="TextBox 3">
            <a:extLst>
              <a:ext uri="{FF2B5EF4-FFF2-40B4-BE49-F238E27FC236}">
                <a16:creationId xmlns:a16="http://schemas.microsoft.com/office/drawing/2014/main" id="{9D93C757-1973-45D7-87D4-0355E6BA8EA1}"/>
              </a:ext>
            </a:extLst>
          </p:cNvPr>
          <p:cNvSpPr txBox="1"/>
          <p:nvPr/>
        </p:nvSpPr>
        <p:spPr>
          <a:xfrm>
            <a:off x="1676400" y="2595667"/>
            <a:ext cx="762000" cy="276999"/>
          </a:xfrm>
          <a:prstGeom prst="rect">
            <a:avLst/>
          </a:prstGeom>
          <a:noFill/>
        </p:spPr>
        <p:txBody>
          <a:bodyPr wrap="square" lIns="0" tIns="0" rIns="0" bIns="0" rtlCol="0">
            <a:spAutoFit/>
          </a:bodyPr>
          <a:lstStyle/>
          <a:p>
            <a:pPr algn="ctr"/>
            <a:r>
              <a:rPr lang="en-US" sz="1800" dirty="0">
                <a:solidFill>
                  <a:schemeClr val="tx2"/>
                </a:solidFill>
              </a:rPr>
              <a:t>&amp;</a:t>
            </a:r>
          </a:p>
        </p:txBody>
      </p:sp>
      <p:grpSp>
        <p:nvGrpSpPr>
          <p:cNvPr id="7" name="Group 6">
            <a:extLst>
              <a:ext uri="{FF2B5EF4-FFF2-40B4-BE49-F238E27FC236}">
                <a16:creationId xmlns:a16="http://schemas.microsoft.com/office/drawing/2014/main" id="{F317E0E0-496C-41F7-B113-7D30D2B67D35}"/>
              </a:ext>
            </a:extLst>
          </p:cNvPr>
          <p:cNvGrpSpPr/>
          <p:nvPr/>
        </p:nvGrpSpPr>
        <p:grpSpPr>
          <a:xfrm>
            <a:off x="2286000" y="2455902"/>
            <a:ext cx="647700" cy="541889"/>
            <a:chOff x="3048000" y="2455796"/>
            <a:chExt cx="762000" cy="645628"/>
          </a:xfrm>
        </p:grpSpPr>
        <p:pic>
          <p:nvPicPr>
            <p:cNvPr id="3" name="Picture 2">
              <a:extLst>
                <a:ext uri="{FF2B5EF4-FFF2-40B4-BE49-F238E27FC236}">
                  <a16:creationId xmlns:a16="http://schemas.microsoft.com/office/drawing/2014/main" id="{626B7362-F9CC-4127-AAAA-14C0F978A2EC}"/>
                </a:ext>
              </a:extLst>
            </p:cNvPr>
            <p:cNvPicPr>
              <a:picLocks noChangeAspect="1"/>
            </p:cNvPicPr>
            <p:nvPr/>
          </p:nvPicPr>
          <p:blipFill>
            <a:blip r:embed="rId3"/>
            <a:stretch>
              <a:fillRect/>
            </a:stretch>
          </p:blipFill>
          <p:spPr>
            <a:xfrm>
              <a:off x="3124200" y="2455796"/>
              <a:ext cx="609600" cy="645628"/>
            </a:xfrm>
            <a:prstGeom prst="rect">
              <a:avLst/>
            </a:prstGeom>
          </p:spPr>
        </p:pic>
        <p:sp>
          <p:nvSpPr>
            <p:cNvPr id="5" name="TextBox 4">
              <a:extLst>
                <a:ext uri="{FF2B5EF4-FFF2-40B4-BE49-F238E27FC236}">
                  <a16:creationId xmlns:a16="http://schemas.microsoft.com/office/drawing/2014/main" id="{EA30C710-309A-4260-A699-1A56F6D6B2CB}"/>
                </a:ext>
              </a:extLst>
            </p:cNvPr>
            <p:cNvSpPr txBox="1"/>
            <p:nvPr/>
          </p:nvSpPr>
          <p:spPr>
            <a:xfrm>
              <a:off x="3048000" y="2880361"/>
              <a:ext cx="762000" cy="169277"/>
            </a:xfrm>
            <a:prstGeom prst="rect">
              <a:avLst/>
            </a:prstGeom>
            <a:noFill/>
          </p:spPr>
          <p:txBody>
            <a:bodyPr wrap="square" lIns="0" tIns="0" rIns="0" bIns="0" rtlCol="0">
              <a:spAutoFit/>
            </a:bodyPr>
            <a:lstStyle/>
            <a:p>
              <a:pPr algn="ctr"/>
              <a:r>
                <a:rPr lang="en-US" sz="1100" dirty="0">
                  <a:solidFill>
                    <a:schemeClr val="tx2"/>
                  </a:solidFill>
                </a:rPr>
                <a:t>Trident</a:t>
              </a:r>
            </a:p>
          </p:txBody>
        </p:sp>
      </p:grpSp>
      <p:pic>
        <p:nvPicPr>
          <p:cNvPr id="8" name="Picture 7">
            <a:extLst>
              <a:ext uri="{FF2B5EF4-FFF2-40B4-BE49-F238E27FC236}">
                <a16:creationId xmlns:a16="http://schemas.microsoft.com/office/drawing/2014/main" id="{6569AF7D-7023-4AC0-8801-8F7D0B753D03}"/>
              </a:ext>
            </a:extLst>
          </p:cNvPr>
          <p:cNvPicPr>
            <a:picLocks noChangeAspect="1"/>
          </p:cNvPicPr>
          <p:nvPr/>
        </p:nvPicPr>
        <p:blipFill rotWithShape="1">
          <a:blip r:embed="rId4"/>
          <a:srcRect t="14666" r="2630" b="6562"/>
          <a:stretch/>
        </p:blipFill>
        <p:spPr>
          <a:xfrm>
            <a:off x="594941" y="2590772"/>
            <a:ext cx="1105783" cy="366104"/>
          </a:xfrm>
          <a:prstGeom prst="rect">
            <a:avLst/>
          </a:prstGeom>
        </p:spPr>
      </p:pic>
    </p:spTree>
    <p:extLst>
      <p:ext uri="{BB962C8B-B14F-4D97-AF65-F5344CB8AC3E}">
        <p14:creationId xmlns:p14="http://schemas.microsoft.com/office/powerpoint/2010/main" val="1344055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2197801"/>
            <a:ext cx="7886700" cy="747897"/>
          </a:xfrm>
        </p:spPr>
        <p:txBody>
          <a:bodyPr/>
          <a:lstStyle/>
          <a:p>
            <a:pPr algn="ctr"/>
            <a:r>
              <a:rPr lang="en-US" dirty="0"/>
              <a:t>My Experience</a:t>
            </a:r>
          </a:p>
        </p:txBody>
      </p:sp>
    </p:spTree>
    <p:extLst>
      <p:ext uri="{BB962C8B-B14F-4D97-AF65-F5344CB8AC3E}">
        <p14:creationId xmlns:p14="http://schemas.microsoft.com/office/powerpoint/2010/main" val="2307221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ar: 5 Points 1">
            <a:extLst>
              <a:ext uri="{FF2B5EF4-FFF2-40B4-BE49-F238E27FC236}">
                <a16:creationId xmlns:a16="http://schemas.microsoft.com/office/drawing/2014/main" id="{29291008-FC92-4847-8E82-3261B7FC5F58}"/>
              </a:ext>
            </a:extLst>
          </p:cNvPr>
          <p:cNvSpPr/>
          <p:nvPr/>
        </p:nvSpPr>
        <p:spPr>
          <a:xfrm>
            <a:off x="3151757" y="1581150"/>
            <a:ext cx="2971800" cy="2356658"/>
          </a:xfrm>
          <a:prstGeom prst="star5">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What I Learned</a:t>
            </a:r>
          </a:p>
        </p:txBody>
      </p:sp>
      <p:sp>
        <p:nvSpPr>
          <p:cNvPr id="8" name="Rectangle: Rounded Corners 7">
            <a:extLst>
              <a:ext uri="{FF2B5EF4-FFF2-40B4-BE49-F238E27FC236}">
                <a16:creationId xmlns:a16="http://schemas.microsoft.com/office/drawing/2014/main" id="{742C0C3D-520C-4CBC-966F-AC09F228419A}"/>
              </a:ext>
            </a:extLst>
          </p:cNvPr>
          <p:cNvSpPr/>
          <p:nvPr/>
        </p:nvSpPr>
        <p:spPr>
          <a:xfrm>
            <a:off x="3465486" y="285750"/>
            <a:ext cx="2344341" cy="11430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2"/>
                </a:solidFill>
              </a:rPr>
              <a:t>Technical Skills</a:t>
            </a:r>
          </a:p>
          <a:p>
            <a:pPr algn="ctr"/>
            <a:r>
              <a:rPr lang="en-US" sz="1200" dirty="0">
                <a:solidFill>
                  <a:schemeClr val="tx2"/>
                </a:solidFill>
              </a:rPr>
              <a:t>Programming Languages</a:t>
            </a:r>
          </a:p>
          <a:p>
            <a:pPr algn="ctr"/>
            <a:r>
              <a:rPr lang="en-US" sz="1200" dirty="0">
                <a:solidFill>
                  <a:schemeClr val="tx2"/>
                </a:solidFill>
              </a:rPr>
              <a:t>Database</a:t>
            </a:r>
          </a:p>
          <a:p>
            <a:pPr algn="ctr"/>
            <a:r>
              <a:rPr lang="en-US" sz="1200" dirty="0">
                <a:solidFill>
                  <a:schemeClr val="tx2"/>
                </a:solidFill>
              </a:rPr>
              <a:t>UI/UX Design</a:t>
            </a:r>
          </a:p>
          <a:p>
            <a:pPr algn="ctr"/>
            <a:r>
              <a:rPr lang="en-US" sz="1200" dirty="0">
                <a:solidFill>
                  <a:schemeClr val="tx2"/>
                </a:solidFill>
              </a:rPr>
              <a:t>Storage Unit Concepts</a:t>
            </a:r>
          </a:p>
          <a:p>
            <a:pPr algn="ctr"/>
            <a:r>
              <a:rPr lang="en-US" sz="1200" dirty="0">
                <a:solidFill>
                  <a:schemeClr val="tx2"/>
                </a:solidFill>
              </a:rPr>
              <a:t>GitHub</a:t>
            </a:r>
            <a:endParaRPr lang="en-US" sz="1200" dirty="0">
              <a:solidFill>
                <a:schemeClr val="bg2"/>
              </a:solidFill>
            </a:endParaRPr>
          </a:p>
        </p:txBody>
      </p:sp>
      <p:sp>
        <p:nvSpPr>
          <p:cNvPr id="11" name="Rectangle: Rounded Corners 10">
            <a:extLst>
              <a:ext uri="{FF2B5EF4-FFF2-40B4-BE49-F238E27FC236}">
                <a16:creationId xmlns:a16="http://schemas.microsoft.com/office/drawing/2014/main" id="{37289D2B-0828-43F4-81EC-283516B60618}"/>
              </a:ext>
            </a:extLst>
          </p:cNvPr>
          <p:cNvSpPr/>
          <p:nvPr/>
        </p:nvSpPr>
        <p:spPr>
          <a:xfrm>
            <a:off x="5946332" y="3301538"/>
            <a:ext cx="2420540" cy="11430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2"/>
                </a:solidFill>
              </a:rPr>
              <a:t>Agile/SAFE/Jira</a:t>
            </a:r>
          </a:p>
          <a:p>
            <a:pPr algn="ctr"/>
            <a:r>
              <a:rPr lang="en-US" sz="1200" dirty="0">
                <a:solidFill>
                  <a:schemeClr val="tx2"/>
                </a:solidFill>
              </a:rPr>
              <a:t>Experienced a different way of managing time and meeting deadlines</a:t>
            </a:r>
            <a:endParaRPr lang="en-US" sz="1200" dirty="0">
              <a:solidFill>
                <a:schemeClr val="bg2"/>
              </a:solidFill>
            </a:endParaRPr>
          </a:p>
        </p:txBody>
      </p:sp>
      <p:sp>
        <p:nvSpPr>
          <p:cNvPr id="12" name="Rectangle: Rounded Corners 11">
            <a:extLst>
              <a:ext uri="{FF2B5EF4-FFF2-40B4-BE49-F238E27FC236}">
                <a16:creationId xmlns:a16="http://schemas.microsoft.com/office/drawing/2014/main" id="{7DECE88F-9870-46A3-9457-AA8AEEE9C70B}"/>
              </a:ext>
            </a:extLst>
          </p:cNvPr>
          <p:cNvSpPr/>
          <p:nvPr/>
        </p:nvSpPr>
        <p:spPr>
          <a:xfrm>
            <a:off x="6362873" y="1557944"/>
            <a:ext cx="2496742" cy="1143000"/>
          </a:xfrm>
          <a:prstGeom prst="roundRect">
            <a:avLst/>
          </a:prstGeom>
          <a:solidFill>
            <a:schemeClr val="accent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2"/>
                </a:solidFill>
              </a:rPr>
              <a:t>Software Developing Life Cycle</a:t>
            </a:r>
            <a:endParaRPr lang="en-US" sz="1200" dirty="0">
              <a:solidFill>
                <a:schemeClr val="tx2"/>
              </a:solidFill>
            </a:endParaRPr>
          </a:p>
          <a:p>
            <a:pPr algn="ctr"/>
            <a:r>
              <a:rPr lang="en-US" sz="1200" dirty="0">
                <a:solidFill>
                  <a:schemeClr val="tx2"/>
                </a:solidFill>
              </a:rPr>
              <a:t>Gather requirements</a:t>
            </a:r>
          </a:p>
          <a:p>
            <a:pPr algn="ctr"/>
            <a:r>
              <a:rPr lang="en-US" sz="1200" dirty="0">
                <a:solidFill>
                  <a:schemeClr val="tx2"/>
                </a:solidFill>
              </a:rPr>
              <a:t>Research</a:t>
            </a:r>
          </a:p>
          <a:p>
            <a:pPr algn="ctr"/>
            <a:r>
              <a:rPr lang="en-US" sz="1200" dirty="0">
                <a:solidFill>
                  <a:schemeClr val="tx2"/>
                </a:solidFill>
              </a:rPr>
              <a:t>Design</a:t>
            </a:r>
          </a:p>
          <a:p>
            <a:pPr algn="ctr"/>
            <a:r>
              <a:rPr lang="en-US" sz="1200" dirty="0">
                <a:solidFill>
                  <a:schemeClr val="tx2"/>
                </a:solidFill>
              </a:rPr>
              <a:t>Implementation</a:t>
            </a:r>
          </a:p>
          <a:p>
            <a:pPr algn="ctr"/>
            <a:r>
              <a:rPr lang="en-US" sz="1200" dirty="0">
                <a:solidFill>
                  <a:schemeClr val="tx2"/>
                </a:solidFill>
              </a:rPr>
              <a:t>Deployment</a:t>
            </a:r>
          </a:p>
        </p:txBody>
      </p:sp>
      <p:sp>
        <p:nvSpPr>
          <p:cNvPr id="13" name="Rectangle: Rounded Corners 12">
            <a:extLst>
              <a:ext uri="{FF2B5EF4-FFF2-40B4-BE49-F238E27FC236}">
                <a16:creationId xmlns:a16="http://schemas.microsoft.com/office/drawing/2014/main" id="{671CD845-B623-4D10-AFBB-9E71191B3AD9}"/>
              </a:ext>
            </a:extLst>
          </p:cNvPr>
          <p:cNvSpPr/>
          <p:nvPr/>
        </p:nvSpPr>
        <p:spPr>
          <a:xfrm>
            <a:off x="762000" y="3301538"/>
            <a:ext cx="2435670" cy="11430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2"/>
                </a:solidFill>
              </a:rPr>
              <a:t>Networking</a:t>
            </a:r>
          </a:p>
          <a:p>
            <a:pPr algn="ctr"/>
            <a:r>
              <a:rPr lang="en-US" sz="1200" dirty="0">
                <a:solidFill>
                  <a:schemeClr val="tx2"/>
                </a:solidFill>
              </a:rPr>
              <a:t>Met employees and interns outside of my department </a:t>
            </a:r>
          </a:p>
        </p:txBody>
      </p:sp>
      <p:sp>
        <p:nvSpPr>
          <p:cNvPr id="14" name="Rectangle: Rounded Corners 13">
            <a:extLst>
              <a:ext uri="{FF2B5EF4-FFF2-40B4-BE49-F238E27FC236}">
                <a16:creationId xmlns:a16="http://schemas.microsoft.com/office/drawing/2014/main" id="{3D7C0506-33C2-4B6D-B5ED-006C7FDB58C9}"/>
              </a:ext>
            </a:extLst>
          </p:cNvPr>
          <p:cNvSpPr/>
          <p:nvPr/>
        </p:nvSpPr>
        <p:spPr>
          <a:xfrm>
            <a:off x="324869" y="1557944"/>
            <a:ext cx="2456259" cy="1143000"/>
          </a:xfrm>
          <a:prstGeom prst="roundRect">
            <a:avLst/>
          </a:prstGeom>
          <a:solidFill>
            <a:schemeClr val="accent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2"/>
                </a:solidFill>
              </a:rPr>
              <a:t>Soft Skills</a:t>
            </a:r>
          </a:p>
          <a:p>
            <a:pPr algn="ctr"/>
            <a:r>
              <a:rPr lang="en-US" sz="1200" dirty="0">
                <a:solidFill>
                  <a:schemeClr val="tx2"/>
                </a:solidFill>
              </a:rPr>
              <a:t>Presentation</a:t>
            </a:r>
          </a:p>
          <a:p>
            <a:pPr algn="ctr"/>
            <a:r>
              <a:rPr lang="en-US" sz="1200" dirty="0">
                <a:solidFill>
                  <a:schemeClr val="tx2"/>
                </a:solidFill>
              </a:rPr>
              <a:t>Demo</a:t>
            </a:r>
          </a:p>
          <a:p>
            <a:pPr algn="ctr"/>
            <a:r>
              <a:rPr lang="en-US" sz="1200" dirty="0">
                <a:solidFill>
                  <a:schemeClr val="tx2"/>
                </a:solidFill>
              </a:rPr>
              <a:t>Communication</a:t>
            </a:r>
            <a:endParaRPr lang="en-US" sz="1200" dirty="0">
              <a:solidFill>
                <a:schemeClr val="bg2"/>
              </a:solidFill>
            </a:endParaRPr>
          </a:p>
        </p:txBody>
      </p:sp>
    </p:spTree>
    <p:extLst>
      <p:ext uri="{BB962C8B-B14F-4D97-AF65-F5344CB8AC3E}">
        <p14:creationId xmlns:p14="http://schemas.microsoft.com/office/powerpoint/2010/main" val="35095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0987" y="228600"/>
            <a:ext cx="8577263" cy="387798"/>
          </a:xfrm>
        </p:spPr>
        <p:txBody>
          <a:bodyPr/>
          <a:lstStyle/>
          <a:p>
            <a:pPr algn="ctr"/>
            <a:r>
              <a:rPr lang="en-US" dirty="0"/>
              <a:t>Intern Experience</a:t>
            </a:r>
          </a:p>
        </p:txBody>
      </p:sp>
      <p:pic>
        <p:nvPicPr>
          <p:cNvPr id="8" name="Picture 7">
            <a:extLst>
              <a:ext uri="{FF2B5EF4-FFF2-40B4-BE49-F238E27FC236}">
                <a16:creationId xmlns:a16="http://schemas.microsoft.com/office/drawing/2014/main" id="{52EECDD9-FD77-4858-BD03-C1EDE43B1823}"/>
              </a:ext>
            </a:extLst>
          </p:cNvPr>
          <p:cNvPicPr>
            <a:picLocks noChangeAspect="1"/>
          </p:cNvPicPr>
          <p:nvPr/>
        </p:nvPicPr>
        <p:blipFill>
          <a:blip r:embed="rId3"/>
          <a:stretch>
            <a:fillRect/>
          </a:stretch>
        </p:blipFill>
        <p:spPr>
          <a:xfrm>
            <a:off x="6307584" y="1421686"/>
            <a:ext cx="2209800" cy="1657350"/>
          </a:xfrm>
          <a:prstGeom prst="rect">
            <a:avLst/>
          </a:prstGeom>
        </p:spPr>
      </p:pic>
      <p:pic>
        <p:nvPicPr>
          <p:cNvPr id="10" name="Picture 9">
            <a:extLst>
              <a:ext uri="{FF2B5EF4-FFF2-40B4-BE49-F238E27FC236}">
                <a16:creationId xmlns:a16="http://schemas.microsoft.com/office/drawing/2014/main" id="{8381A57F-32A7-458F-B44F-BDD7CC68304F}"/>
              </a:ext>
            </a:extLst>
          </p:cNvPr>
          <p:cNvPicPr>
            <a:picLocks noChangeAspect="1"/>
          </p:cNvPicPr>
          <p:nvPr/>
        </p:nvPicPr>
        <p:blipFill>
          <a:blip r:embed="rId4"/>
          <a:stretch>
            <a:fillRect/>
          </a:stretch>
        </p:blipFill>
        <p:spPr>
          <a:xfrm>
            <a:off x="3489960" y="1402636"/>
            <a:ext cx="2209800" cy="1657350"/>
          </a:xfrm>
          <a:prstGeom prst="rect">
            <a:avLst/>
          </a:prstGeom>
        </p:spPr>
      </p:pic>
      <p:pic>
        <p:nvPicPr>
          <p:cNvPr id="12" name="Picture 11">
            <a:extLst>
              <a:ext uri="{FF2B5EF4-FFF2-40B4-BE49-F238E27FC236}">
                <a16:creationId xmlns:a16="http://schemas.microsoft.com/office/drawing/2014/main" id="{74104216-F7FF-4807-B862-4D3E2DB4CE22}"/>
              </a:ext>
            </a:extLst>
          </p:cNvPr>
          <p:cNvPicPr>
            <a:picLocks noChangeAspect="1"/>
          </p:cNvPicPr>
          <p:nvPr/>
        </p:nvPicPr>
        <p:blipFill rotWithShape="1">
          <a:blip r:embed="rId5"/>
          <a:srcRect t="32222" r="1472" b="30741"/>
          <a:stretch/>
        </p:blipFill>
        <p:spPr>
          <a:xfrm>
            <a:off x="679263" y="1428750"/>
            <a:ext cx="2209800" cy="1650286"/>
          </a:xfrm>
          <a:prstGeom prst="rect">
            <a:avLst/>
          </a:prstGeom>
        </p:spPr>
      </p:pic>
      <p:sp>
        <p:nvSpPr>
          <p:cNvPr id="15" name="Rectangle 14">
            <a:extLst>
              <a:ext uri="{FF2B5EF4-FFF2-40B4-BE49-F238E27FC236}">
                <a16:creationId xmlns:a16="http://schemas.microsoft.com/office/drawing/2014/main" id="{8082961E-2AFF-4A65-9DAD-59C50F920775}"/>
              </a:ext>
            </a:extLst>
          </p:cNvPr>
          <p:cNvSpPr/>
          <p:nvPr/>
        </p:nvSpPr>
        <p:spPr>
          <a:xfrm>
            <a:off x="679263" y="1040952"/>
            <a:ext cx="2209800" cy="387798"/>
          </a:xfrm>
          <a:prstGeom prst="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Boston Food Tour</a:t>
            </a:r>
          </a:p>
        </p:txBody>
      </p:sp>
      <p:sp>
        <p:nvSpPr>
          <p:cNvPr id="16" name="Rectangle 15">
            <a:extLst>
              <a:ext uri="{FF2B5EF4-FFF2-40B4-BE49-F238E27FC236}">
                <a16:creationId xmlns:a16="http://schemas.microsoft.com/office/drawing/2014/main" id="{FB67AFB0-56B9-403D-81BD-35D706DCA870}"/>
              </a:ext>
            </a:extLst>
          </p:cNvPr>
          <p:cNvSpPr/>
          <p:nvPr/>
        </p:nvSpPr>
        <p:spPr>
          <a:xfrm>
            <a:off x="3496887" y="1040952"/>
            <a:ext cx="2209800" cy="387798"/>
          </a:xfrm>
          <a:prstGeom prst="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Apex Entertainment</a:t>
            </a:r>
          </a:p>
        </p:txBody>
      </p:sp>
      <p:sp>
        <p:nvSpPr>
          <p:cNvPr id="17" name="Rectangle 16">
            <a:extLst>
              <a:ext uri="{FF2B5EF4-FFF2-40B4-BE49-F238E27FC236}">
                <a16:creationId xmlns:a16="http://schemas.microsoft.com/office/drawing/2014/main" id="{DC2BEBF0-92BF-47AD-AF2E-67B250BA9763}"/>
              </a:ext>
            </a:extLst>
          </p:cNvPr>
          <p:cNvSpPr/>
          <p:nvPr/>
        </p:nvSpPr>
        <p:spPr>
          <a:xfrm>
            <a:off x="6293731" y="1045874"/>
            <a:ext cx="2209800" cy="387798"/>
          </a:xfrm>
          <a:prstGeom prst="rect">
            <a:avLst/>
          </a:prstGeom>
          <a:solidFill>
            <a:schemeClr val="accent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Kimball Farms</a:t>
            </a:r>
          </a:p>
        </p:txBody>
      </p:sp>
      <p:pic>
        <p:nvPicPr>
          <p:cNvPr id="2050" name="Picture 2" descr="Image result for college classroom">
            <a:extLst>
              <a:ext uri="{FF2B5EF4-FFF2-40B4-BE49-F238E27FC236}">
                <a16:creationId xmlns:a16="http://schemas.microsoft.com/office/drawing/2014/main" id="{22A2EB8A-066E-4D9D-961A-656AD42997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1454"/>
          <a:stretch/>
        </p:blipFill>
        <p:spPr bwMode="auto">
          <a:xfrm>
            <a:off x="2363931" y="3447784"/>
            <a:ext cx="1596737" cy="135279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3610DD2-6487-4651-9706-C3C229E6BFF6}"/>
              </a:ext>
            </a:extLst>
          </p:cNvPr>
          <p:cNvSpPr/>
          <p:nvPr/>
        </p:nvSpPr>
        <p:spPr>
          <a:xfrm>
            <a:off x="2363931" y="3227771"/>
            <a:ext cx="1596737" cy="387798"/>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Intern Training Classes</a:t>
            </a:r>
          </a:p>
        </p:txBody>
      </p:sp>
      <p:pic>
        <p:nvPicPr>
          <p:cNvPr id="21" name="Picture 20">
            <a:extLst>
              <a:ext uri="{FF2B5EF4-FFF2-40B4-BE49-F238E27FC236}">
                <a16:creationId xmlns:a16="http://schemas.microsoft.com/office/drawing/2014/main" id="{3E9A1CEC-687D-4375-B17D-6DD4A6028F48}"/>
              </a:ext>
            </a:extLst>
          </p:cNvPr>
          <p:cNvPicPr>
            <a:picLocks noChangeAspect="1"/>
          </p:cNvPicPr>
          <p:nvPr/>
        </p:nvPicPr>
        <p:blipFill>
          <a:blip r:embed="rId7"/>
          <a:stretch>
            <a:fillRect/>
          </a:stretch>
        </p:blipFill>
        <p:spPr>
          <a:xfrm>
            <a:off x="5209658" y="3615569"/>
            <a:ext cx="1596736" cy="1223693"/>
          </a:xfrm>
          <a:prstGeom prst="rect">
            <a:avLst/>
          </a:prstGeom>
        </p:spPr>
      </p:pic>
      <p:sp>
        <p:nvSpPr>
          <p:cNvPr id="19" name="Rectangle 18">
            <a:extLst>
              <a:ext uri="{FF2B5EF4-FFF2-40B4-BE49-F238E27FC236}">
                <a16:creationId xmlns:a16="http://schemas.microsoft.com/office/drawing/2014/main" id="{6112D546-436F-4E78-945F-B20EA33109C4}"/>
              </a:ext>
            </a:extLst>
          </p:cNvPr>
          <p:cNvSpPr/>
          <p:nvPr/>
        </p:nvSpPr>
        <p:spPr>
          <a:xfrm>
            <a:off x="5209658" y="3227771"/>
            <a:ext cx="1596738" cy="387798"/>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Speaker Series</a:t>
            </a:r>
          </a:p>
        </p:txBody>
      </p:sp>
    </p:spTree>
    <p:extLst>
      <p:ext uri="{BB962C8B-B14F-4D97-AF65-F5344CB8AC3E}">
        <p14:creationId xmlns:p14="http://schemas.microsoft.com/office/powerpoint/2010/main" val="308240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1314D8D-8602-4C44-940B-798D5F1CB327}"/>
              </a:ext>
            </a:extLst>
          </p:cNvPr>
          <p:cNvSpPr txBox="1">
            <a:spLocks/>
          </p:cNvSpPr>
          <p:nvPr/>
        </p:nvSpPr>
        <p:spPr>
          <a:xfrm>
            <a:off x="304800" y="1504950"/>
            <a:ext cx="8534400" cy="1661993"/>
          </a:xfrm>
          <a:prstGeom prst="rect">
            <a:avLst/>
          </a:prstGeom>
        </p:spPr>
        <p:txBody>
          <a:bodyPr wrap="square" lIns="0" tIns="0" rIns="0" bIns="0" anchor="b">
            <a:spAutoFit/>
          </a:bodyPr>
          <a:lstStyle>
            <a:lvl1pPr algn="l" defTabSz="685800" rtl="0" eaLnBrk="1" latinLnBrk="0" hangingPunct="1">
              <a:lnSpc>
                <a:spcPct val="90000"/>
              </a:lnSpc>
              <a:spcBef>
                <a:spcPct val="0"/>
              </a:spcBef>
              <a:buNone/>
              <a:defRPr sz="5400" kern="1200">
                <a:solidFill>
                  <a:schemeClr val="tx2"/>
                </a:solidFill>
                <a:latin typeface="Arial" panose="020B0604020202020204" pitchFamily="34" charset="0"/>
                <a:ea typeface="+mj-ea"/>
                <a:cs typeface="+mj-cs"/>
              </a:defRPr>
            </a:lvl1pPr>
          </a:lstStyle>
          <a:p>
            <a:pPr algn="ctr"/>
            <a:r>
              <a:rPr lang="en-US" sz="4000" dirty="0"/>
              <a:t>Thank you!</a:t>
            </a:r>
          </a:p>
          <a:p>
            <a:pPr algn="ctr"/>
            <a:r>
              <a:rPr lang="en-US" sz="4000" dirty="0"/>
              <a:t> </a:t>
            </a:r>
          </a:p>
          <a:p>
            <a:pPr algn="ctr"/>
            <a:r>
              <a:rPr lang="en-US" sz="4000" dirty="0"/>
              <a:t>Questions?</a:t>
            </a:r>
          </a:p>
        </p:txBody>
      </p:sp>
    </p:spTree>
    <p:extLst>
      <p:ext uri="{BB962C8B-B14F-4D97-AF65-F5344CB8AC3E}">
        <p14:creationId xmlns:p14="http://schemas.microsoft.com/office/powerpoint/2010/main" val="600383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24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1314D8D-8602-4C44-940B-798D5F1CB327}"/>
              </a:ext>
            </a:extLst>
          </p:cNvPr>
          <p:cNvSpPr txBox="1">
            <a:spLocks/>
          </p:cNvSpPr>
          <p:nvPr/>
        </p:nvSpPr>
        <p:spPr>
          <a:xfrm>
            <a:off x="304798" y="185938"/>
            <a:ext cx="8534400" cy="553998"/>
          </a:xfrm>
          <a:prstGeom prst="rect">
            <a:avLst/>
          </a:prstGeom>
        </p:spPr>
        <p:txBody>
          <a:bodyPr wrap="square" lIns="0" tIns="0" rIns="0" bIns="0" anchor="b">
            <a:spAutoFit/>
          </a:bodyPr>
          <a:lstStyle>
            <a:lvl1pPr algn="l" defTabSz="685800" rtl="0" eaLnBrk="1" latinLnBrk="0" hangingPunct="1">
              <a:lnSpc>
                <a:spcPct val="90000"/>
              </a:lnSpc>
              <a:spcBef>
                <a:spcPct val="0"/>
              </a:spcBef>
              <a:buNone/>
              <a:defRPr sz="5400" kern="1200">
                <a:solidFill>
                  <a:schemeClr val="tx2"/>
                </a:solidFill>
                <a:latin typeface="Arial" panose="020B0604020202020204" pitchFamily="34" charset="0"/>
                <a:ea typeface="+mj-ea"/>
                <a:cs typeface="+mj-cs"/>
              </a:defRPr>
            </a:lvl1pPr>
          </a:lstStyle>
          <a:p>
            <a:pPr algn="ctr"/>
            <a:r>
              <a:rPr lang="en-US" sz="4000" dirty="0"/>
              <a:t>Agenda</a:t>
            </a:r>
          </a:p>
        </p:txBody>
      </p:sp>
      <p:sp>
        <p:nvSpPr>
          <p:cNvPr id="13" name="Rectangle 12">
            <a:extLst>
              <a:ext uri="{FF2B5EF4-FFF2-40B4-BE49-F238E27FC236}">
                <a16:creationId xmlns:a16="http://schemas.microsoft.com/office/drawing/2014/main" id="{6CF6B518-46EE-488F-A1C9-74698872F6FC}"/>
              </a:ext>
            </a:extLst>
          </p:cNvPr>
          <p:cNvSpPr/>
          <p:nvPr/>
        </p:nvSpPr>
        <p:spPr>
          <a:xfrm>
            <a:off x="2478923" y="1015842"/>
            <a:ext cx="4186151" cy="55399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2"/>
                </a:solidFill>
              </a:rPr>
              <a:t>Introduction</a:t>
            </a:r>
          </a:p>
        </p:txBody>
      </p:sp>
      <p:sp>
        <p:nvSpPr>
          <p:cNvPr id="15" name="Rectangle 14">
            <a:extLst>
              <a:ext uri="{FF2B5EF4-FFF2-40B4-BE49-F238E27FC236}">
                <a16:creationId xmlns:a16="http://schemas.microsoft.com/office/drawing/2014/main" id="{4E89F031-2210-48EC-A462-1FA496E2E06F}"/>
              </a:ext>
            </a:extLst>
          </p:cNvPr>
          <p:cNvSpPr/>
          <p:nvPr/>
        </p:nvSpPr>
        <p:spPr>
          <a:xfrm>
            <a:off x="2478923" y="1669872"/>
            <a:ext cx="4186151" cy="55399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2"/>
                </a:solidFill>
              </a:rPr>
              <a:t>Project Overview</a:t>
            </a:r>
          </a:p>
        </p:txBody>
      </p:sp>
      <p:sp>
        <p:nvSpPr>
          <p:cNvPr id="17" name="Rectangle 16">
            <a:extLst>
              <a:ext uri="{FF2B5EF4-FFF2-40B4-BE49-F238E27FC236}">
                <a16:creationId xmlns:a16="http://schemas.microsoft.com/office/drawing/2014/main" id="{F0133B05-F12D-4933-A347-F36C566E4B60}"/>
              </a:ext>
            </a:extLst>
          </p:cNvPr>
          <p:cNvSpPr/>
          <p:nvPr/>
        </p:nvSpPr>
        <p:spPr>
          <a:xfrm>
            <a:off x="2478923" y="2323902"/>
            <a:ext cx="4186151" cy="55399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2"/>
                </a:solidFill>
              </a:rPr>
              <a:t>Project Deliverables</a:t>
            </a:r>
          </a:p>
        </p:txBody>
      </p:sp>
      <p:sp>
        <p:nvSpPr>
          <p:cNvPr id="18" name="Rectangle 17">
            <a:extLst>
              <a:ext uri="{FF2B5EF4-FFF2-40B4-BE49-F238E27FC236}">
                <a16:creationId xmlns:a16="http://schemas.microsoft.com/office/drawing/2014/main" id="{3FDBD08F-7F1E-4255-B590-63ED4D55C039}"/>
              </a:ext>
            </a:extLst>
          </p:cNvPr>
          <p:cNvSpPr/>
          <p:nvPr/>
        </p:nvSpPr>
        <p:spPr>
          <a:xfrm>
            <a:off x="2478923" y="2971929"/>
            <a:ext cx="4186151" cy="55399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2"/>
                </a:solidFill>
              </a:rPr>
              <a:t>What I Learned</a:t>
            </a:r>
          </a:p>
        </p:txBody>
      </p:sp>
      <p:sp>
        <p:nvSpPr>
          <p:cNvPr id="19" name="Rectangle 18">
            <a:extLst>
              <a:ext uri="{FF2B5EF4-FFF2-40B4-BE49-F238E27FC236}">
                <a16:creationId xmlns:a16="http://schemas.microsoft.com/office/drawing/2014/main" id="{5236EA10-08F1-470F-8F49-80FE4B9CADBB}"/>
              </a:ext>
            </a:extLst>
          </p:cNvPr>
          <p:cNvSpPr/>
          <p:nvPr/>
        </p:nvSpPr>
        <p:spPr>
          <a:xfrm>
            <a:off x="2478922" y="3619956"/>
            <a:ext cx="4186151" cy="55399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2"/>
                </a:solidFill>
              </a:rPr>
              <a:t>Intern Experience</a:t>
            </a:r>
          </a:p>
        </p:txBody>
      </p:sp>
    </p:spTree>
    <p:extLst>
      <p:ext uri="{BB962C8B-B14F-4D97-AF65-F5344CB8AC3E}">
        <p14:creationId xmlns:p14="http://schemas.microsoft.com/office/powerpoint/2010/main" val="371375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83472"/>
            <a:ext cx="8686800" cy="387798"/>
          </a:xfrm>
        </p:spPr>
        <p:txBody>
          <a:bodyPr/>
          <a:lstStyle/>
          <a:p>
            <a:pPr algn="ctr"/>
            <a:r>
              <a:rPr lang="en-US" dirty="0"/>
              <a:t>Vandana Anand</a:t>
            </a:r>
          </a:p>
        </p:txBody>
      </p:sp>
      <p:pic>
        <p:nvPicPr>
          <p:cNvPr id="1026" name="Picture 2" descr="Related image">
            <a:extLst>
              <a:ext uri="{FF2B5EF4-FFF2-40B4-BE49-F238E27FC236}">
                <a16:creationId xmlns:a16="http://schemas.microsoft.com/office/drawing/2014/main" id="{7C34EA07-A06E-4B06-8547-9F6486724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54" y="1123949"/>
            <a:ext cx="2295545" cy="22955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7732A3-EC04-474F-9FE8-6DE95C0A3FE2}"/>
              </a:ext>
            </a:extLst>
          </p:cNvPr>
          <p:cNvSpPr txBox="1"/>
          <p:nvPr/>
        </p:nvSpPr>
        <p:spPr>
          <a:xfrm>
            <a:off x="1023926" y="3486150"/>
            <a:ext cx="2209800" cy="830997"/>
          </a:xfrm>
          <a:prstGeom prst="rect">
            <a:avLst/>
          </a:prstGeom>
          <a:noFill/>
        </p:spPr>
        <p:txBody>
          <a:bodyPr wrap="square" lIns="0" tIns="0" rIns="0" bIns="0" rtlCol="0">
            <a:spAutoFit/>
          </a:bodyPr>
          <a:lstStyle/>
          <a:p>
            <a:pPr algn="ctr"/>
            <a:r>
              <a:rPr lang="en-US" sz="1800" dirty="0"/>
              <a:t>Rising Senior Computer Science</a:t>
            </a:r>
          </a:p>
          <a:p>
            <a:pPr algn="ctr"/>
            <a:r>
              <a:rPr lang="en-US" sz="1800" dirty="0"/>
              <a:t>2020</a:t>
            </a:r>
          </a:p>
        </p:txBody>
      </p:sp>
      <p:sp>
        <p:nvSpPr>
          <p:cNvPr id="7" name="TextBox 6">
            <a:extLst>
              <a:ext uri="{FF2B5EF4-FFF2-40B4-BE49-F238E27FC236}">
                <a16:creationId xmlns:a16="http://schemas.microsoft.com/office/drawing/2014/main" id="{84F4E05F-43D0-4F46-84F7-F9F5EA401371}"/>
              </a:ext>
            </a:extLst>
          </p:cNvPr>
          <p:cNvSpPr txBox="1"/>
          <p:nvPr/>
        </p:nvSpPr>
        <p:spPr>
          <a:xfrm>
            <a:off x="4114800" y="2647950"/>
            <a:ext cx="2438402" cy="430887"/>
          </a:xfrm>
          <a:prstGeom prst="rect">
            <a:avLst/>
          </a:prstGeom>
          <a:noFill/>
        </p:spPr>
        <p:txBody>
          <a:bodyPr wrap="square" lIns="0" tIns="0" rIns="0" bIns="0" rtlCol="0">
            <a:spAutoFit/>
          </a:bodyPr>
          <a:lstStyle/>
          <a:p>
            <a:pPr algn="ctr"/>
            <a:r>
              <a:rPr lang="en-US" sz="1400" dirty="0"/>
              <a:t>Hometown: </a:t>
            </a:r>
          </a:p>
          <a:p>
            <a:pPr algn="ctr"/>
            <a:r>
              <a:rPr lang="en-US" sz="1400" dirty="0"/>
              <a:t>Boston MA</a:t>
            </a:r>
          </a:p>
        </p:txBody>
      </p:sp>
      <p:pic>
        <p:nvPicPr>
          <p:cNvPr id="1030" name="Picture 6" descr="Related image">
            <a:extLst>
              <a:ext uri="{FF2B5EF4-FFF2-40B4-BE49-F238E27FC236}">
                <a16:creationId xmlns:a16="http://schemas.microsoft.com/office/drawing/2014/main" id="{7147E084-50F4-4F90-BB06-1D096DE77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273736"/>
            <a:ext cx="1905000" cy="13088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029C13FD-072C-4C6B-A2FC-C277EAE2C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2394" y="1269926"/>
            <a:ext cx="1963215" cy="13088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AB1A14-3501-406D-ACE2-73F27ECB634C}"/>
              </a:ext>
            </a:extLst>
          </p:cNvPr>
          <p:cNvSpPr txBox="1"/>
          <p:nvPr/>
        </p:nvSpPr>
        <p:spPr>
          <a:xfrm>
            <a:off x="6819899" y="2647950"/>
            <a:ext cx="1903089" cy="430887"/>
          </a:xfrm>
          <a:prstGeom prst="rect">
            <a:avLst/>
          </a:prstGeom>
          <a:noFill/>
        </p:spPr>
        <p:txBody>
          <a:bodyPr wrap="square" lIns="0" tIns="0" rIns="0" bIns="0" rtlCol="0">
            <a:spAutoFit/>
          </a:bodyPr>
          <a:lstStyle/>
          <a:p>
            <a:pPr algn="ctr"/>
            <a:r>
              <a:rPr lang="en-US" sz="1400" dirty="0"/>
              <a:t>Love travelling: </a:t>
            </a:r>
          </a:p>
          <a:p>
            <a:pPr algn="ctr"/>
            <a:r>
              <a:rPr lang="en-US" sz="1400" dirty="0"/>
              <a:t>11 countries &amp; counting!</a:t>
            </a:r>
          </a:p>
        </p:txBody>
      </p:sp>
      <p:pic>
        <p:nvPicPr>
          <p:cNvPr id="1036" name="Picture 12" descr="Image result for microphone with music notes">
            <a:extLst>
              <a:ext uri="{FF2B5EF4-FFF2-40B4-BE49-F238E27FC236}">
                <a16:creationId xmlns:a16="http://schemas.microsoft.com/office/drawing/2014/main" id="{A80FC92D-B262-4AFE-9087-35C398FD21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221" t="17208" r="17778" b="14790"/>
          <a:stretch/>
        </p:blipFill>
        <p:spPr bwMode="auto">
          <a:xfrm>
            <a:off x="4828236" y="3301002"/>
            <a:ext cx="1082040" cy="11496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4CD87A-60CE-4BB2-B9EE-1BAF6C61FA82}"/>
              </a:ext>
            </a:extLst>
          </p:cNvPr>
          <p:cNvSpPr txBox="1"/>
          <p:nvPr/>
        </p:nvSpPr>
        <p:spPr>
          <a:xfrm>
            <a:off x="4492956" y="4450685"/>
            <a:ext cx="1752600" cy="215444"/>
          </a:xfrm>
          <a:prstGeom prst="rect">
            <a:avLst/>
          </a:prstGeom>
          <a:noFill/>
        </p:spPr>
        <p:txBody>
          <a:bodyPr wrap="square" lIns="0" tIns="0" rIns="0" bIns="0" rtlCol="0">
            <a:spAutoFit/>
          </a:bodyPr>
          <a:lstStyle/>
          <a:p>
            <a:pPr algn="ctr"/>
            <a:r>
              <a:rPr lang="en-US" sz="1400" dirty="0"/>
              <a:t>Acapella</a:t>
            </a:r>
          </a:p>
        </p:txBody>
      </p:sp>
      <p:pic>
        <p:nvPicPr>
          <p:cNvPr id="1038" name="Picture 14" descr="Related image">
            <a:extLst>
              <a:ext uri="{FF2B5EF4-FFF2-40B4-BE49-F238E27FC236}">
                <a16:creationId xmlns:a16="http://schemas.microsoft.com/office/drawing/2014/main" id="{1B92C029-EB27-4397-A7AD-7C23520498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3711" y="3235662"/>
            <a:ext cx="1903089" cy="12682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AB9060C-F99C-4240-98E8-7D5A0D65214E}"/>
              </a:ext>
            </a:extLst>
          </p:cNvPr>
          <p:cNvSpPr txBox="1"/>
          <p:nvPr/>
        </p:nvSpPr>
        <p:spPr>
          <a:xfrm>
            <a:off x="6934200" y="4450685"/>
            <a:ext cx="1600200" cy="215444"/>
          </a:xfrm>
          <a:prstGeom prst="rect">
            <a:avLst/>
          </a:prstGeom>
          <a:noFill/>
        </p:spPr>
        <p:txBody>
          <a:bodyPr wrap="square" lIns="0" tIns="0" rIns="0" bIns="0" rtlCol="0">
            <a:spAutoFit/>
          </a:bodyPr>
          <a:lstStyle/>
          <a:p>
            <a:pPr algn="ctr"/>
            <a:r>
              <a:rPr lang="en-US" sz="1400" dirty="0"/>
              <a:t>Badminton</a:t>
            </a:r>
          </a:p>
        </p:txBody>
      </p:sp>
    </p:spTree>
    <p:extLst>
      <p:ext uri="{BB962C8B-B14F-4D97-AF65-F5344CB8AC3E}">
        <p14:creationId xmlns:p14="http://schemas.microsoft.com/office/powerpoint/2010/main" val="331452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animEffect transition="in" filter="fade">
                                      <p:cBhvr>
                                        <p:cTn id="31" dur="500"/>
                                        <p:tgtEl>
                                          <p:spTgt spid="10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0E0866-302E-42BE-8109-31788AC4C53C}"/>
              </a:ext>
            </a:extLst>
          </p:cNvPr>
          <p:cNvSpPr/>
          <p:nvPr/>
        </p:nvSpPr>
        <p:spPr>
          <a:xfrm>
            <a:off x="1695450" y="285750"/>
            <a:ext cx="5753100" cy="4343400"/>
          </a:xfrm>
          <a:prstGeom prst="rect">
            <a:avLst/>
          </a:prstGeom>
          <a:solidFill>
            <a:schemeClr val="accent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Storage</a:t>
            </a:r>
          </a:p>
          <a:p>
            <a:pPr algn="ctr"/>
            <a:r>
              <a:rPr lang="en-US" sz="2000" dirty="0">
                <a:solidFill>
                  <a:schemeClr val="tx2"/>
                </a:solidFill>
              </a:rPr>
              <a:t>SPE DevOps</a:t>
            </a:r>
          </a:p>
          <a:p>
            <a:pPr algn="ctr"/>
            <a:r>
              <a:rPr lang="en-US" sz="2000" dirty="0">
                <a:solidFill>
                  <a:schemeClr val="tx2"/>
                </a:solidFill>
              </a:rPr>
              <a:t>Test Automation Enablement</a:t>
            </a:r>
          </a:p>
          <a:p>
            <a:pPr algn="ctr"/>
            <a:r>
              <a:rPr lang="en-US" sz="2000" dirty="0">
                <a:solidFill>
                  <a:schemeClr val="tx2"/>
                </a:solidFill>
              </a:rPr>
              <a:t>Koala Knights Intern Team</a:t>
            </a:r>
          </a:p>
          <a:p>
            <a:pPr algn="ctr"/>
            <a:endParaRPr lang="en-US" sz="2000" dirty="0">
              <a:solidFill>
                <a:schemeClr val="tx2"/>
              </a:solidFill>
            </a:endParaRPr>
          </a:p>
          <a:p>
            <a:pPr algn="ctr"/>
            <a:endParaRPr lang="en-US" sz="2000" dirty="0">
              <a:solidFill>
                <a:schemeClr val="tx2"/>
              </a:solidFill>
            </a:endParaRPr>
          </a:p>
          <a:p>
            <a:pPr algn="ctr"/>
            <a:endParaRPr lang="en-US" sz="2000" dirty="0">
              <a:solidFill>
                <a:schemeClr val="tx2"/>
              </a:solidFill>
            </a:endParaRPr>
          </a:p>
          <a:p>
            <a:pPr algn="ctr"/>
            <a:endParaRPr lang="en-US" sz="2000" dirty="0">
              <a:solidFill>
                <a:schemeClr val="tx2"/>
              </a:solidFill>
            </a:endParaRPr>
          </a:p>
          <a:p>
            <a:pPr algn="ctr"/>
            <a:endParaRPr lang="en-US" sz="2000" dirty="0">
              <a:solidFill>
                <a:schemeClr val="tx2"/>
              </a:solidFill>
            </a:endParaRPr>
          </a:p>
          <a:p>
            <a:pPr algn="ctr"/>
            <a:endParaRPr lang="en-US" sz="2000" dirty="0">
              <a:solidFill>
                <a:schemeClr val="tx2"/>
              </a:solidFill>
            </a:endParaRPr>
          </a:p>
          <a:p>
            <a:pPr algn="ctr"/>
            <a:r>
              <a:rPr lang="en-US" sz="2000" b="1" dirty="0">
                <a:solidFill>
                  <a:schemeClr val="tx2"/>
                </a:solidFill>
              </a:rPr>
              <a:t>Manager:</a:t>
            </a:r>
            <a:r>
              <a:rPr lang="en-US" sz="2000" dirty="0">
                <a:solidFill>
                  <a:schemeClr val="tx2"/>
                </a:solidFill>
              </a:rPr>
              <a:t> Anuradha Dravida</a:t>
            </a:r>
          </a:p>
          <a:p>
            <a:pPr algn="ctr"/>
            <a:r>
              <a:rPr lang="en-US" sz="2000" b="1" dirty="0">
                <a:solidFill>
                  <a:schemeClr val="tx2"/>
                </a:solidFill>
              </a:rPr>
              <a:t>Scrum Master: </a:t>
            </a:r>
            <a:r>
              <a:rPr lang="en-US" sz="2000" dirty="0">
                <a:solidFill>
                  <a:schemeClr val="tx2"/>
                </a:solidFill>
              </a:rPr>
              <a:t>Sangeeta Nippani</a:t>
            </a:r>
          </a:p>
          <a:p>
            <a:pPr algn="ctr"/>
            <a:r>
              <a:rPr lang="en-US" sz="2000" b="1" dirty="0">
                <a:solidFill>
                  <a:schemeClr val="tx2"/>
                </a:solidFill>
              </a:rPr>
              <a:t>Mentor:</a:t>
            </a:r>
            <a:r>
              <a:rPr lang="en-US" sz="2000" dirty="0">
                <a:solidFill>
                  <a:schemeClr val="tx2"/>
                </a:solidFill>
              </a:rPr>
              <a:t> Mingju Li</a:t>
            </a:r>
          </a:p>
          <a:p>
            <a:pPr algn="ctr"/>
            <a:r>
              <a:rPr lang="en-US" sz="2000" b="1" dirty="0">
                <a:solidFill>
                  <a:schemeClr val="tx2"/>
                </a:solidFill>
              </a:rPr>
              <a:t>Peer Mentor: </a:t>
            </a:r>
            <a:r>
              <a:rPr lang="en-US" sz="2000" dirty="0">
                <a:solidFill>
                  <a:schemeClr val="tx2"/>
                </a:solidFill>
              </a:rPr>
              <a:t>Ronak Lotia</a:t>
            </a:r>
          </a:p>
        </p:txBody>
      </p:sp>
      <p:pic>
        <p:nvPicPr>
          <p:cNvPr id="3" name="Picture 2">
            <a:extLst>
              <a:ext uri="{FF2B5EF4-FFF2-40B4-BE49-F238E27FC236}">
                <a16:creationId xmlns:a16="http://schemas.microsoft.com/office/drawing/2014/main" id="{A3FA1843-58F3-44A6-9EE9-E06B7C5439D5}"/>
              </a:ext>
            </a:extLst>
          </p:cNvPr>
          <p:cNvPicPr>
            <a:picLocks noChangeAspect="1"/>
          </p:cNvPicPr>
          <p:nvPr/>
        </p:nvPicPr>
        <p:blipFill>
          <a:blip r:embed="rId3"/>
          <a:stretch>
            <a:fillRect/>
          </a:stretch>
        </p:blipFill>
        <p:spPr>
          <a:xfrm>
            <a:off x="3886200" y="1638300"/>
            <a:ext cx="1638300" cy="1638300"/>
          </a:xfrm>
          <a:prstGeom prst="rect">
            <a:avLst/>
          </a:prstGeom>
        </p:spPr>
      </p:pic>
    </p:spTree>
    <p:extLst>
      <p:ext uri="{BB962C8B-B14F-4D97-AF65-F5344CB8AC3E}">
        <p14:creationId xmlns:p14="http://schemas.microsoft.com/office/powerpoint/2010/main" val="380783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2197801"/>
            <a:ext cx="7886700" cy="747897"/>
          </a:xfrm>
        </p:spPr>
        <p:txBody>
          <a:bodyPr/>
          <a:lstStyle/>
          <a:p>
            <a:pPr algn="ctr"/>
            <a:r>
              <a:rPr lang="en-US" dirty="0"/>
              <a:t>The Project</a:t>
            </a:r>
          </a:p>
        </p:txBody>
      </p:sp>
    </p:spTree>
    <p:extLst>
      <p:ext uri="{BB962C8B-B14F-4D97-AF65-F5344CB8AC3E}">
        <p14:creationId xmlns:p14="http://schemas.microsoft.com/office/powerpoint/2010/main" val="3940740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820BA-01A8-4446-BDFD-5680CD76B155}"/>
              </a:ext>
            </a:extLst>
          </p:cNvPr>
          <p:cNvSpPr>
            <a:spLocks noGrp="1"/>
          </p:cNvSpPr>
          <p:nvPr>
            <p:ph type="title"/>
          </p:nvPr>
        </p:nvSpPr>
        <p:spPr>
          <a:xfrm>
            <a:off x="304800" y="285750"/>
            <a:ext cx="8686800" cy="387798"/>
          </a:xfrm>
        </p:spPr>
        <p:txBody>
          <a:bodyPr/>
          <a:lstStyle/>
          <a:p>
            <a:pPr algn="ctr"/>
            <a:r>
              <a:rPr lang="en-US" dirty="0"/>
              <a:t>Project Flow</a:t>
            </a:r>
          </a:p>
        </p:txBody>
      </p:sp>
      <p:sp>
        <p:nvSpPr>
          <p:cNvPr id="2" name="Callout: Right Arrow 1">
            <a:extLst>
              <a:ext uri="{FF2B5EF4-FFF2-40B4-BE49-F238E27FC236}">
                <a16:creationId xmlns:a16="http://schemas.microsoft.com/office/drawing/2014/main" id="{FBAA03A1-78F0-4243-B502-16478FF72DB9}"/>
              </a:ext>
            </a:extLst>
          </p:cNvPr>
          <p:cNvSpPr/>
          <p:nvPr/>
        </p:nvSpPr>
        <p:spPr>
          <a:xfrm>
            <a:off x="533400" y="1962150"/>
            <a:ext cx="2895600" cy="1676400"/>
          </a:xfrm>
          <a:prstGeom prst="rightArrowCallou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Create a website that allows users to build testcases for testing programs</a:t>
            </a:r>
          </a:p>
        </p:txBody>
      </p:sp>
      <p:sp>
        <p:nvSpPr>
          <p:cNvPr id="16" name="Callout: Right Arrow 15">
            <a:extLst>
              <a:ext uri="{FF2B5EF4-FFF2-40B4-BE49-F238E27FC236}">
                <a16:creationId xmlns:a16="http://schemas.microsoft.com/office/drawing/2014/main" id="{3A2E9CE8-BDE0-4DFC-9EFC-ADB7E46D90CF}"/>
              </a:ext>
            </a:extLst>
          </p:cNvPr>
          <p:cNvSpPr/>
          <p:nvPr/>
        </p:nvSpPr>
        <p:spPr>
          <a:xfrm>
            <a:off x="3543300" y="1962150"/>
            <a:ext cx="2895600" cy="1676400"/>
          </a:xfrm>
          <a:prstGeom prst="rightArrowCallou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Generate a XML file containing testcase data inputted by the user or from the database</a:t>
            </a:r>
          </a:p>
        </p:txBody>
      </p:sp>
      <p:sp>
        <p:nvSpPr>
          <p:cNvPr id="3" name="Rectangle 2">
            <a:extLst>
              <a:ext uri="{FF2B5EF4-FFF2-40B4-BE49-F238E27FC236}">
                <a16:creationId xmlns:a16="http://schemas.microsoft.com/office/drawing/2014/main" id="{AC636AEE-E832-4FE6-A792-6B541846579E}"/>
              </a:ext>
            </a:extLst>
          </p:cNvPr>
          <p:cNvSpPr/>
          <p:nvPr/>
        </p:nvSpPr>
        <p:spPr>
          <a:xfrm>
            <a:off x="6553200" y="1931670"/>
            <a:ext cx="2209800" cy="1706880"/>
          </a:xfrm>
          <a:prstGeom prst="rect">
            <a:avLst/>
          </a:prstGeom>
          <a:solidFill>
            <a:schemeClr val="accent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Pass this file through an existing Automatos Test framework to execute the testcases</a:t>
            </a:r>
          </a:p>
        </p:txBody>
      </p:sp>
    </p:spTree>
    <p:extLst>
      <p:ext uri="{BB962C8B-B14F-4D97-AF65-F5344CB8AC3E}">
        <p14:creationId xmlns:p14="http://schemas.microsoft.com/office/powerpoint/2010/main" val="272212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820BA-01A8-4446-BDFD-5680CD76B155}"/>
              </a:ext>
            </a:extLst>
          </p:cNvPr>
          <p:cNvSpPr>
            <a:spLocks noGrp="1"/>
          </p:cNvSpPr>
          <p:nvPr>
            <p:ph type="title"/>
          </p:nvPr>
        </p:nvSpPr>
        <p:spPr>
          <a:xfrm>
            <a:off x="304800" y="285750"/>
            <a:ext cx="8686800" cy="387798"/>
          </a:xfrm>
        </p:spPr>
        <p:txBody>
          <a:bodyPr/>
          <a:lstStyle/>
          <a:p>
            <a:pPr algn="ctr"/>
            <a:r>
              <a:rPr lang="en-US" dirty="0"/>
              <a:t>Project Overview</a:t>
            </a:r>
          </a:p>
        </p:txBody>
      </p:sp>
      <p:sp>
        <p:nvSpPr>
          <p:cNvPr id="6" name="TextBox 5">
            <a:extLst>
              <a:ext uri="{FF2B5EF4-FFF2-40B4-BE49-F238E27FC236}">
                <a16:creationId xmlns:a16="http://schemas.microsoft.com/office/drawing/2014/main" id="{182548F7-4A6C-49F7-9D5E-96ABE28452EA}"/>
              </a:ext>
            </a:extLst>
          </p:cNvPr>
          <p:cNvSpPr txBox="1"/>
          <p:nvPr/>
        </p:nvSpPr>
        <p:spPr>
          <a:xfrm>
            <a:off x="5331230" y="1139704"/>
            <a:ext cx="3126970" cy="2123658"/>
          </a:xfrm>
          <a:prstGeom prst="rect">
            <a:avLst/>
          </a:prstGeom>
          <a:noFill/>
        </p:spPr>
        <p:txBody>
          <a:bodyPr wrap="square" lIns="0" tIns="0" rIns="0" bIns="0" rtlCol="0">
            <a:spAutoFit/>
          </a:bodyPr>
          <a:lstStyle/>
          <a:p>
            <a:r>
              <a:rPr lang="en-US" sz="1800" dirty="0">
                <a:solidFill>
                  <a:schemeClr val="accent1"/>
                </a:solidFill>
              </a:rPr>
              <a:t>Goals/Solution: </a:t>
            </a:r>
          </a:p>
          <a:p>
            <a:pPr marL="285750" indent="-285750">
              <a:buFont typeface="Arial" panose="020B0604020202020204" pitchFamily="34" charset="0"/>
              <a:buChar char="•"/>
            </a:pPr>
            <a:r>
              <a:rPr lang="en-US" sz="1400" dirty="0">
                <a:solidFill>
                  <a:schemeClr val="bg2"/>
                </a:solidFill>
              </a:rPr>
              <a:t>Design and develop a new Database for Trident data</a:t>
            </a:r>
          </a:p>
          <a:p>
            <a:pPr marL="285750" indent="-285750">
              <a:buFont typeface="Arial" panose="020B0604020202020204" pitchFamily="34" charset="0"/>
              <a:buChar char="•"/>
            </a:pPr>
            <a:r>
              <a:rPr lang="en-US" sz="1400" dirty="0">
                <a:solidFill>
                  <a:schemeClr val="bg2"/>
                </a:solidFill>
              </a:rPr>
              <a:t>Improve the prior UI concerns</a:t>
            </a:r>
          </a:p>
          <a:p>
            <a:pPr marL="285750" indent="-285750">
              <a:buFont typeface="Arial" panose="020B0604020202020204" pitchFamily="34" charset="0"/>
              <a:buChar char="•"/>
            </a:pPr>
            <a:r>
              <a:rPr lang="en-US" sz="1400" dirty="0">
                <a:solidFill>
                  <a:schemeClr val="bg2"/>
                </a:solidFill>
              </a:rPr>
              <a:t>Make the site more user-friendly</a:t>
            </a:r>
          </a:p>
          <a:p>
            <a:pPr marL="285750" indent="-285750">
              <a:buFont typeface="Arial" panose="020B0604020202020204" pitchFamily="34" charset="0"/>
              <a:buChar char="•"/>
            </a:pPr>
            <a:r>
              <a:rPr lang="en-US" sz="1400" dirty="0">
                <a:solidFill>
                  <a:schemeClr val="bg2"/>
                </a:solidFill>
              </a:rPr>
              <a:t>Organize code in a clear fashion and provide detailed documentation</a:t>
            </a:r>
          </a:p>
          <a:p>
            <a:endParaRPr lang="en-US" sz="1800" b="1" dirty="0"/>
          </a:p>
          <a:p>
            <a:endParaRPr lang="en-US" sz="1800" dirty="0"/>
          </a:p>
        </p:txBody>
      </p:sp>
      <p:grpSp>
        <p:nvGrpSpPr>
          <p:cNvPr id="13" name="Group 12">
            <a:extLst>
              <a:ext uri="{FF2B5EF4-FFF2-40B4-BE49-F238E27FC236}">
                <a16:creationId xmlns:a16="http://schemas.microsoft.com/office/drawing/2014/main" id="{AA6D0A78-055C-45D2-9708-A4E2EC39F105}"/>
              </a:ext>
            </a:extLst>
          </p:cNvPr>
          <p:cNvGrpSpPr/>
          <p:nvPr/>
        </p:nvGrpSpPr>
        <p:grpSpPr>
          <a:xfrm>
            <a:off x="310688" y="3714750"/>
            <a:ext cx="8522624" cy="990603"/>
            <a:chOff x="304800" y="3583347"/>
            <a:chExt cx="8522624" cy="990603"/>
          </a:xfrm>
        </p:grpSpPr>
        <p:sp>
          <p:nvSpPr>
            <p:cNvPr id="7" name="Arrow: Chevron 6">
              <a:extLst>
                <a:ext uri="{FF2B5EF4-FFF2-40B4-BE49-F238E27FC236}">
                  <a16:creationId xmlns:a16="http://schemas.microsoft.com/office/drawing/2014/main" id="{32DD0BFB-2189-441C-A52A-FE483B841266}"/>
                </a:ext>
              </a:extLst>
            </p:cNvPr>
            <p:cNvSpPr/>
            <p:nvPr/>
          </p:nvSpPr>
          <p:spPr>
            <a:xfrm>
              <a:off x="304800" y="3583349"/>
              <a:ext cx="2133600" cy="990600"/>
            </a:xfrm>
            <a:prstGeom prst="chevron">
              <a:avLst/>
            </a:prstGeom>
            <a:solidFill>
              <a:schemeClr val="accent5"/>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Gather Requirements</a:t>
              </a:r>
            </a:p>
          </p:txBody>
        </p:sp>
        <p:sp>
          <p:nvSpPr>
            <p:cNvPr id="8" name="Arrow: Chevron 7">
              <a:extLst>
                <a:ext uri="{FF2B5EF4-FFF2-40B4-BE49-F238E27FC236}">
                  <a16:creationId xmlns:a16="http://schemas.microsoft.com/office/drawing/2014/main" id="{1A6A9202-DA5A-4AD5-837D-A6FB93B3B775}"/>
                </a:ext>
              </a:extLst>
            </p:cNvPr>
            <p:cNvSpPr/>
            <p:nvPr/>
          </p:nvSpPr>
          <p:spPr>
            <a:xfrm>
              <a:off x="1905000" y="3583349"/>
              <a:ext cx="2133600" cy="990601"/>
            </a:xfrm>
            <a:prstGeom prst="chevron">
              <a:avLst/>
            </a:prstGeom>
            <a:solidFill>
              <a:schemeClr val="accent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Research</a:t>
              </a:r>
            </a:p>
          </p:txBody>
        </p:sp>
        <p:sp>
          <p:nvSpPr>
            <p:cNvPr id="9" name="Arrow: Chevron 8">
              <a:extLst>
                <a:ext uri="{FF2B5EF4-FFF2-40B4-BE49-F238E27FC236}">
                  <a16:creationId xmlns:a16="http://schemas.microsoft.com/office/drawing/2014/main" id="{D24E62FB-43CF-4B1A-9058-F59CFC53816C}"/>
                </a:ext>
              </a:extLst>
            </p:cNvPr>
            <p:cNvSpPr/>
            <p:nvPr/>
          </p:nvSpPr>
          <p:spPr>
            <a:xfrm>
              <a:off x="3543300" y="3583348"/>
              <a:ext cx="1981200" cy="990601"/>
            </a:xfrm>
            <a:prstGeom prst="chevron">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Design</a:t>
              </a:r>
            </a:p>
          </p:txBody>
        </p:sp>
        <p:sp>
          <p:nvSpPr>
            <p:cNvPr id="10" name="Arrow: Chevron 9">
              <a:extLst>
                <a:ext uri="{FF2B5EF4-FFF2-40B4-BE49-F238E27FC236}">
                  <a16:creationId xmlns:a16="http://schemas.microsoft.com/office/drawing/2014/main" id="{59392ED2-4EE5-4593-99DD-D14AC570C3F7}"/>
                </a:ext>
              </a:extLst>
            </p:cNvPr>
            <p:cNvSpPr/>
            <p:nvPr/>
          </p:nvSpPr>
          <p:spPr>
            <a:xfrm>
              <a:off x="5029200" y="3583347"/>
              <a:ext cx="2438400" cy="990602"/>
            </a:xfrm>
            <a:prstGeom prst="chevron">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Implementation </a:t>
              </a:r>
            </a:p>
          </p:txBody>
        </p:sp>
        <p:sp>
          <p:nvSpPr>
            <p:cNvPr id="11" name="Arrow: Chevron 10">
              <a:extLst>
                <a:ext uri="{FF2B5EF4-FFF2-40B4-BE49-F238E27FC236}">
                  <a16:creationId xmlns:a16="http://schemas.microsoft.com/office/drawing/2014/main" id="{A79760FE-C7E3-4A9B-ACB8-5E024BE06FB4}"/>
                </a:ext>
              </a:extLst>
            </p:cNvPr>
            <p:cNvSpPr/>
            <p:nvPr/>
          </p:nvSpPr>
          <p:spPr>
            <a:xfrm>
              <a:off x="6781800" y="3583347"/>
              <a:ext cx="2045624" cy="990602"/>
            </a:xfrm>
            <a:prstGeom prst="chevron">
              <a:avLst/>
            </a:prstGeom>
            <a:solidFill>
              <a:schemeClr val="accent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Deployment</a:t>
              </a:r>
            </a:p>
          </p:txBody>
        </p:sp>
      </p:grpSp>
      <p:sp>
        <p:nvSpPr>
          <p:cNvPr id="12" name="TextBox 11">
            <a:extLst>
              <a:ext uri="{FF2B5EF4-FFF2-40B4-BE49-F238E27FC236}">
                <a16:creationId xmlns:a16="http://schemas.microsoft.com/office/drawing/2014/main" id="{D911AA6C-5BC7-44C8-AE81-2103C399FF73}"/>
              </a:ext>
            </a:extLst>
          </p:cNvPr>
          <p:cNvSpPr txBox="1"/>
          <p:nvPr/>
        </p:nvSpPr>
        <p:spPr>
          <a:xfrm>
            <a:off x="914400" y="3401861"/>
            <a:ext cx="7467600" cy="276999"/>
          </a:xfrm>
          <a:prstGeom prst="rect">
            <a:avLst/>
          </a:prstGeom>
          <a:noFill/>
        </p:spPr>
        <p:txBody>
          <a:bodyPr wrap="square" lIns="0" tIns="0" rIns="0" bIns="0" rtlCol="0">
            <a:spAutoFit/>
          </a:bodyPr>
          <a:lstStyle/>
          <a:p>
            <a:pPr algn="ctr"/>
            <a:r>
              <a:rPr lang="en-US" sz="1800" b="1" dirty="0">
                <a:solidFill>
                  <a:schemeClr val="bg2"/>
                </a:solidFill>
              </a:rPr>
              <a:t>Software Developing Life Cycle</a:t>
            </a:r>
          </a:p>
        </p:txBody>
      </p:sp>
      <p:sp>
        <p:nvSpPr>
          <p:cNvPr id="14" name="TextBox 13">
            <a:extLst>
              <a:ext uri="{FF2B5EF4-FFF2-40B4-BE49-F238E27FC236}">
                <a16:creationId xmlns:a16="http://schemas.microsoft.com/office/drawing/2014/main" id="{E6E6355F-5829-42EB-9EE2-CE18FD0EBB62}"/>
              </a:ext>
            </a:extLst>
          </p:cNvPr>
          <p:cNvSpPr txBox="1"/>
          <p:nvPr/>
        </p:nvSpPr>
        <p:spPr>
          <a:xfrm>
            <a:off x="1225088" y="1156215"/>
            <a:ext cx="2912916" cy="1846659"/>
          </a:xfrm>
          <a:prstGeom prst="rect">
            <a:avLst/>
          </a:prstGeom>
          <a:noFill/>
        </p:spPr>
        <p:txBody>
          <a:bodyPr wrap="square" lIns="0" tIns="0" rIns="0" bIns="0" rtlCol="0">
            <a:spAutoFit/>
          </a:bodyPr>
          <a:lstStyle/>
          <a:p>
            <a:r>
              <a:rPr lang="en-US" sz="1800" dirty="0">
                <a:solidFill>
                  <a:schemeClr val="accent1"/>
                </a:solidFill>
              </a:rPr>
              <a:t>Problem:</a:t>
            </a:r>
          </a:p>
          <a:p>
            <a:pPr marL="285750" indent="-285750">
              <a:buFont typeface="Arial" panose="020B0604020202020204" pitchFamily="34" charset="0"/>
              <a:buChar char="•"/>
            </a:pPr>
            <a:r>
              <a:rPr lang="en-US" sz="1400" dirty="0">
                <a:solidFill>
                  <a:schemeClr val="bg2"/>
                </a:solidFill>
              </a:rPr>
              <a:t>No Database for Trident data</a:t>
            </a:r>
          </a:p>
          <a:p>
            <a:pPr marL="285750" indent="-285750">
              <a:buFont typeface="Arial" panose="020B0604020202020204" pitchFamily="34" charset="0"/>
              <a:buChar char="•"/>
            </a:pPr>
            <a:r>
              <a:rPr lang="en-US" sz="1400" dirty="0">
                <a:solidFill>
                  <a:schemeClr val="bg2"/>
                </a:solidFill>
              </a:rPr>
              <a:t>No User Interface (UI) for both Trident and Unity data</a:t>
            </a:r>
          </a:p>
          <a:p>
            <a:pPr marL="285750" indent="-285750">
              <a:buFont typeface="Arial" panose="020B0604020202020204" pitchFamily="34" charset="0"/>
              <a:buChar char="•"/>
            </a:pPr>
            <a:r>
              <a:rPr lang="en-US" sz="1400" dirty="0">
                <a:solidFill>
                  <a:schemeClr val="bg2"/>
                </a:solidFill>
              </a:rPr>
              <a:t>Existing UI’s for Unity is very slow and the code is not maintainable or readable</a:t>
            </a:r>
          </a:p>
          <a:p>
            <a:endParaRPr lang="en-US" sz="1800" dirty="0"/>
          </a:p>
        </p:txBody>
      </p:sp>
    </p:spTree>
    <p:extLst>
      <p:ext uri="{BB962C8B-B14F-4D97-AF65-F5344CB8AC3E}">
        <p14:creationId xmlns:p14="http://schemas.microsoft.com/office/powerpoint/2010/main" val="184149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55233FA-1947-45F5-913F-E79A54DDBF13}"/>
              </a:ext>
            </a:extLst>
          </p:cNvPr>
          <p:cNvSpPr/>
          <p:nvPr/>
        </p:nvSpPr>
        <p:spPr>
          <a:xfrm>
            <a:off x="6116487" y="662963"/>
            <a:ext cx="2790824" cy="4038600"/>
          </a:xfrm>
          <a:prstGeom prst="rect">
            <a:avLst/>
          </a:prstGeom>
          <a:solidFill>
            <a:schemeClr val="accent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sz="1200" dirty="0">
              <a:solidFill>
                <a:schemeClr val="bg2"/>
              </a:solidFill>
            </a:endParaRPr>
          </a:p>
        </p:txBody>
      </p:sp>
      <p:sp>
        <p:nvSpPr>
          <p:cNvPr id="13" name="Rectangle 12">
            <a:extLst>
              <a:ext uri="{FF2B5EF4-FFF2-40B4-BE49-F238E27FC236}">
                <a16:creationId xmlns:a16="http://schemas.microsoft.com/office/drawing/2014/main" id="{855233FA-1947-45F5-913F-E79A54DDBF13}"/>
              </a:ext>
            </a:extLst>
          </p:cNvPr>
          <p:cNvSpPr/>
          <p:nvPr/>
        </p:nvSpPr>
        <p:spPr>
          <a:xfrm>
            <a:off x="3174205" y="662963"/>
            <a:ext cx="2790824" cy="403860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sz="1200" dirty="0">
              <a:solidFill>
                <a:schemeClr val="bg2"/>
              </a:solidFill>
            </a:endParaRPr>
          </a:p>
        </p:txBody>
      </p:sp>
      <p:sp>
        <p:nvSpPr>
          <p:cNvPr id="15" name="Rectangle 14">
            <a:extLst>
              <a:ext uri="{FF2B5EF4-FFF2-40B4-BE49-F238E27FC236}">
                <a16:creationId xmlns:a16="http://schemas.microsoft.com/office/drawing/2014/main" id="{855233FA-1947-45F5-913F-E79A54DDBF13}"/>
              </a:ext>
            </a:extLst>
          </p:cNvPr>
          <p:cNvSpPr/>
          <p:nvPr/>
        </p:nvSpPr>
        <p:spPr>
          <a:xfrm>
            <a:off x="230981" y="662963"/>
            <a:ext cx="2790824" cy="4038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sz="1200" dirty="0">
              <a:solidFill>
                <a:schemeClr val="bg2"/>
              </a:solidFill>
            </a:endParaRPr>
          </a:p>
        </p:txBody>
      </p:sp>
      <p:sp>
        <p:nvSpPr>
          <p:cNvPr id="2" name="Title 1"/>
          <p:cNvSpPr>
            <a:spLocks noGrp="1"/>
          </p:cNvSpPr>
          <p:nvPr>
            <p:ph type="title"/>
          </p:nvPr>
        </p:nvSpPr>
        <p:spPr/>
        <p:txBody>
          <a:bodyPr/>
          <a:lstStyle/>
          <a:p>
            <a:pPr algn="ctr"/>
            <a:r>
              <a:rPr lang="en-US" dirty="0"/>
              <a:t>Contributions</a:t>
            </a:r>
          </a:p>
        </p:txBody>
      </p:sp>
      <p:sp>
        <p:nvSpPr>
          <p:cNvPr id="5" name="Text Placeholder 4"/>
          <p:cNvSpPr>
            <a:spLocks noGrp="1"/>
          </p:cNvSpPr>
          <p:nvPr>
            <p:ph type="body" idx="10"/>
          </p:nvPr>
        </p:nvSpPr>
        <p:spPr>
          <a:xfrm>
            <a:off x="280986" y="828128"/>
            <a:ext cx="2686050" cy="359258"/>
          </a:xfrm>
        </p:spPr>
        <p:txBody>
          <a:bodyPr/>
          <a:lstStyle/>
          <a:p>
            <a:r>
              <a:rPr lang="en-US" b="1" dirty="0">
                <a:solidFill>
                  <a:schemeClr val="tx2"/>
                </a:solidFill>
              </a:rPr>
              <a:t>UI Mockup</a:t>
            </a:r>
          </a:p>
        </p:txBody>
      </p:sp>
      <p:sp>
        <p:nvSpPr>
          <p:cNvPr id="4" name="Text Placeholder 3"/>
          <p:cNvSpPr>
            <a:spLocks noGrp="1"/>
          </p:cNvSpPr>
          <p:nvPr>
            <p:ph type="body" sz="quarter" idx="3"/>
          </p:nvPr>
        </p:nvSpPr>
        <p:spPr>
          <a:xfrm>
            <a:off x="3226592" y="828128"/>
            <a:ext cx="2686050" cy="359258"/>
          </a:xfrm>
        </p:spPr>
        <p:txBody>
          <a:bodyPr/>
          <a:lstStyle/>
          <a:p>
            <a:r>
              <a:rPr lang="en-US" b="1" dirty="0">
                <a:solidFill>
                  <a:schemeClr val="tx2"/>
                </a:solidFill>
              </a:rPr>
              <a:t>Database</a:t>
            </a:r>
          </a:p>
        </p:txBody>
      </p:sp>
      <p:sp>
        <p:nvSpPr>
          <p:cNvPr id="7" name="Text Placeholder 6"/>
          <p:cNvSpPr>
            <a:spLocks noGrp="1"/>
          </p:cNvSpPr>
          <p:nvPr>
            <p:ph type="body" sz="quarter" idx="12"/>
          </p:nvPr>
        </p:nvSpPr>
        <p:spPr>
          <a:xfrm>
            <a:off x="6168874" y="826047"/>
            <a:ext cx="2686050" cy="359258"/>
          </a:xfrm>
        </p:spPr>
        <p:txBody>
          <a:bodyPr/>
          <a:lstStyle/>
          <a:p>
            <a:r>
              <a:rPr lang="en-US" b="1" dirty="0">
                <a:solidFill>
                  <a:schemeClr val="tx2"/>
                </a:solidFill>
              </a:rPr>
              <a:t>UI Features</a:t>
            </a:r>
          </a:p>
        </p:txBody>
      </p:sp>
      <p:sp>
        <p:nvSpPr>
          <p:cNvPr id="8" name="Content Placeholder 7"/>
          <p:cNvSpPr>
            <a:spLocks noGrp="1"/>
          </p:cNvSpPr>
          <p:nvPr>
            <p:ph sz="quarter" idx="13"/>
          </p:nvPr>
        </p:nvSpPr>
        <p:spPr>
          <a:xfrm>
            <a:off x="320025" y="1229974"/>
            <a:ext cx="2686050" cy="3429000"/>
          </a:xfrm>
        </p:spPr>
        <p:txBody>
          <a:bodyPr/>
          <a:lstStyle/>
          <a:p>
            <a:pPr>
              <a:buClr>
                <a:schemeClr val="bg2"/>
              </a:buClr>
            </a:pPr>
            <a:r>
              <a:rPr lang="en-US" dirty="0">
                <a:solidFill>
                  <a:schemeClr val="tx2"/>
                </a:solidFill>
              </a:rPr>
              <a:t>Design</a:t>
            </a:r>
          </a:p>
          <a:p>
            <a:pPr>
              <a:buClr>
                <a:schemeClr val="bg2"/>
              </a:buClr>
            </a:pPr>
            <a:r>
              <a:rPr lang="en-US" dirty="0">
                <a:solidFill>
                  <a:schemeClr val="tx2"/>
                </a:solidFill>
              </a:rPr>
              <a:t>Collecting feedback</a:t>
            </a:r>
          </a:p>
          <a:p>
            <a:pPr>
              <a:buClr>
                <a:schemeClr val="bg2"/>
              </a:buClr>
            </a:pPr>
            <a:r>
              <a:rPr lang="en-US" dirty="0">
                <a:solidFill>
                  <a:schemeClr val="tx2"/>
                </a:solidFill>
              </a:rPr>
              <a:t>Incorporating suggestions</a:t>
            </a:r>
          </a:p>
          <a:p>
            <a:endParaRPr lang="en-US" dirty="0">
              <a:solidFill>
                <a:schemeClr val="tx2"/>
              </a:solidFill>
            </a:endParaRPr>
          </a:p>
          <a:p>
            <a:endParaRPr lang="en-US" dirty="0">
              <a:solidFill>
                <a:schemeClr val="tx2"/>
              </a:solidFill>
            </a:endParaRPr>
          </a:p>
          <a:p>
            <a:pPr marL="0" indent="0">
              <a:buNone/>
            </a:pPr>
            <a:endParaRPr lang="en-US" dirty="0">
              <a:solidFill>
                <a:schemeClr val="tx2"/>
              </a:solidFill>
            </a:endParaRPr>
          </a:p>
          <a:p>
            <a:pPr marL="0" indent="0">
              <a:buNone/>
            </a:pPr>
            <a:r>
              <a:rPr lang="en-US" b="1" dirty="0">
                <a:solidFill>
                  <a:schemeClr val="tx2"/>
                </a:solidFill>
              </a:rPr>
              <a:t>Technologies Used:</a:t>
            </a:r>
            <a:r>
              <a:rPr lang="en-US" dirty="0">
                <a:solidFill>
                  <a:schemeClr val="tx2"/>
                </a:solidFill>
              </a:rPr>
              <a:t> Balsamiq</a:t>
            </a:r>
          </a:p>
        </p:txBody>
      </p:sp>
      <p:sp>
        <p:nvSpPr>
          <p:cNvPr id="6" name="Content Placeholder 5"/>
          <p:cNvSpPr>
            <a:spLocks noGrp="1"/>
          </p:cNvSpPr>
          <p:nvPr>
            <p:ph sz="quarter" idx="11"/>
          </p:nvPr>
        </p:nvSpPr>
        <p:spPr>
          <a:xfrm>
            <a:off x="3244196" y="1215542"/>
            <a:ext cx="2686050" cy="3429000"/>
          </a:xfrm>
        </p:spPr>
        <p:txBody>
          <a:bodyPr/>
          <a:lstStyle/>
          <a:p>
            <a:pPr>
              <a:buClr>
                <a:schemeClr val="bg2"/>
              </a:buClr>
            </a:pPr>
            <a:r>
              <a:rPr lang="en-US" dirty="0">
                <a:solidFill>
                  <a:schemeClr val="tx2"/>
                </a:solidFill>
              </a:rPr>
              <a:t>Design</a:t>
            </a:r>
          </a:p>
          <a:p>
            <a:pPr>
              <a:buClr>
                <a:schemeClr val="bg2"/>
              </a:buClr>
            </a:pPr>
            <a:r>
              <a:rPr lang="en-US" dirty="0">
                <a:solidFill>
                  <a:schemeClr val="tx2"/>
                </a:solidFill>
              </a:rPr>
              <a:t>Getting approvals</a:t>
            </a:r>
          </a:p>
          <a:p>
            <a:pPr>
              <a:buClr>
                <a:schemeClr val="bg2"/>
              </a:buClr>
            </a:pPr>
            <a:r>
              <a:rPr lang="en-US" dirty="0">
                <a:solidFill>
                  <a:schemeClr val="tx2"/>
                </a:solidFill>
              </a:rPr>
              <a:t>Develop w/ Python script</a:t>
            </a:r>
          </a:p>
          <a:p>
            <a:endParaRPr lang="en-US" dirty="0">
              <a:solidFill>
                <a:schemeClr val="tx2"/>
              </a:solidFill>
            </a:endParaRPr>
          </a:p>
          <a:p>
            <a:endParaRPr lang="en-US" dirty="0">
              <a:solidFill>
                <a:schemeClr val="tx2"/>
              </a:solidFill>
            </a:endParaRPr>
          </a:p>
          <a:p>
            <a:endParaRPr lang="en-US" dirty="0">
              <a:solidFill>
                <a:schemeClr val="tx2"/>
              </a:solidFill>
            </a:endParaRPr>
          </a:p>
          <a:p>
            <a:pPr marL="0" indent="0">
              <a:buNone/>
            </a:pPr>
            <a:r>
              <a:rPr lang="en-US" b="1" dirty="0">
                <a:solidFill>
                  <a:schemeClr val="tx2"/>
                </a:solidFill>
              </a:rPr>
              <a:t>Technologies Used:</a:t>
            </a:r>
            <a:r>
              <a:rPr lang="en-US" dirty="0">
                <a:solidFill>
                  <a:schemeClr val="tx2"/>
                </a:solidFill>
              </a:rPr>
              <a:t>  Python, </a:t>
            </a:r>
            <a:r>
              <a:rPr lang="en-US" dirty="0" err="1">
                <a:solidFill>
                  <a:schemeClr val="tx2"/>
                </a:solidFill>
              </a:rPr>
              <a:t>mySQL</a:t>
            </a:r>
            <a:r>
              <a:rPr lang="en-US" dirty="0">
                <a:solidFill>
                  <a:schemeClr val="tx2"/>
                </a:solidFill>
              </a:rPr>
              <a:t>, SQL Alchemy, </a:t>
            </a:r>
            <a:r>
              <a:rPr lang="en-US" dirty="0" err="1">
                <a:solidFill>
                  <a:schemeClr val="tx2"/>
                </a:solidFill>
              </a:rPr>
              <a:t>LucidChart</a:t>
            </a:r>
            <a:r>
              <a:rPr lang="en-US" dirty="0">
                <a:solidFill>
                  <a:schemeClr val="tx2"/>
                </a:solidFill>
              </a:rPr>
              <a:t>, CentOS 7 (Linux)</a:t>
            </a:r>
          </a:p>
        </p:txBody>
      </p:sp>
      <p:sp>
        <p:nvSpPr>
          <p:cNvPr id="9" name="Content Placeholder 8"/>
          <p:cNvSpPr>
            <a:spLocks noGrp="1"/>
          </p:cNvSpPr>
          <p:nvPr>
            <p:ph sz="quarter" idx="14"/>
          </p:nvPr>
        </p:nvSpPr>
        <p:spPr>
          <a:xfrm>
            <a:off x="6168874" y="1185305"/>
            <a:ext cx="2790824" cy="3505200"/>
          </a:xfrm>
        </p:spPr>
        <p:txBody>
          <a:bodyPr/>
          <a:lstStyle/>
          <a:p>
            <a:pPr>
              <a:buClr>
                <a:schemeClr val="bg2"/>
              </a:buClr>
            </a:pPr>
            <a:r>
              <a:rPr lang="en-US" dirty="0">
                <a:solidFill>
                  <a:schemeClr val="tx2"/>
                </a:solidFill>
              </a:rPr>
              <a:t>Navigation Bar</a:t>
            </a:r>
          </a:p>
          <a:p>
            <a:pPr>
              <a:buClr>
                <a:schemeClr val="bg2"/>
              </a:buClr>
            </a:pPr>
            <a:r>
              <a:rPr lang="en-US" dirty="0">
                <a:solidFill>
                  <a:schemeClr val="tx2"/>
                </a:solidFill>
              </a:rPr>
              <a:t>Test Setting &amp; Dependency </a:t>
            </a:r>
          </a:p>
          <a:p>
            <a:pPr>
              <a:buClr>
                <a:schemeClr val="bg2"/>
              </a:buClr>
            </a:pPr>
            <a:r>
              <a:rPr lang="en-US" dirty="0">
                <a:solidFill>
                  <a:schemeClr val="tx2"/>
                </a:solidFill>
              </a:rPr>
              <a:t>Header &amp; Help Menu</a:t>
            </a:r>
          </a:p>
          <a:p>
            <a:endParaRPr lang="en-US" dirty="0">
              <a:solidFill>
                <a:schemeClr val="tx2"/>
              </a:solidFill>
            </a:endParaRPr>
          </a:p>
          <a:p>
            <a:endParaRPr lang="en-US" dirty="0">
              <a:solidFill>
                <a:schemeClr val="tx2"/>
              </a:solidFill>
            </a:endParaRPr>
          </a:p>
          <a:p>
            <a:endParaRPr lang="en-US" dirty="0">
              <a:solidFill>
                <a:schemeClr val="tx2"/>
              </a:solidFill>
            </a:endParaRPr>
          </a:p>
          <a:p>
            <a:pPr marL="0" indent="0">
              <a:buNone/>
            </a:pPr>
            <a:r>
              <a:rPr lang="en-US" b="1" dirty="0">
                <a:solidFill>
                  <a:schemeClr val="tx2"/>
                </a:solidFill>
              </a:rPr>
              <a:t>Technologies Used: </a:t>
            </a:r>
            <a:r>
              <a:rPr lang="en-US" dirty="0">
                <a:solidFill>
                  <a:schemeClr val="tx2"/>
                </a:solidFill>
              </a:rPr>
              <a:t>AngularJS 7, JavaScript, HTML/CSS, Bootstrap, Flask</a:t>
            </a:r>
          </a:p>
        </p:txBody>
      </p:sp>
      <p:pic>
        <p:nvPicPr>
          <p:cNvPr id="10" name="Picture 9">
            <a:extLst>
              <a:ext uri="{FF2B5EF4-FFF2-40B4-BE49-F238E27FC236}">
                <a16:creationId xmlns:a16="http://schemas.microsoft.com/office/drawing/2014/main" id="{9DCAED90-AD60-4336-AF1B-1F669A26D0B8}"/>
              </a:ext>
            </a:extLst>
          </p:cNvPr>
          <p:cNvPicPr>
            <a:picLocks noChangeAspect="1"/>
          </p:cNvPicPr>
          <p:nvPr/>
        </p:nvPicPr>
        <p:blipFill>
          <a:blip r:embed="rId3"/>
          <a:stretch>
            <a:fillRect/>
          </a:stretch>
        </p:blipFill>
        <p:spPr>
          <a:xfrm>
            <a:off x="481011" y="2360258"/>
            <a:ext cx="2286000" cy="1168432"/>
          </a:xfrm>
          <a:prstGeom prst="rect">
            <a:avLst/>
          </a:prstGeom>
          <a:ln>
            <a:solidFill>
              <a:schemeClr val="bg2"/>
            </a:solidFill>
          </a:ln>
        </p:spPr>
      </p:pic>
      <p:pic>
        <p:nvPicPr>
          <p:cNvPr id="12" name="Picture 11">
            <a:extLst>
              <a:ext uri="{FF2B5EF4-FFF2-40B4-BE49-F238E27FC236}">
                <a16:creationId xmlns:a16="http://schemas.microsoft.com/office/drawing/2014/main" id="{7DE1A434-CCA6-4928-9637-BC4611DC3236}"/>
              </a:ext>
            </a:extLst>
          </p:cNvPr>
          <p:cNvPicPr>
            <a:picLocks noChangeAspect="1"/>
          </p:cNvPicPr>
          <p:nvPr/>
        </p:nvPicPr>
        <p:blipFill>
          <a:blip r:embed="rId4"/>
          <a:stretch>
            <a:fillRect/>
          </a:stretch>
        </p:blipFill>
        <p:spPr>
          <a:xfrm>
            <a:off x="3391844" y="2356697"/>
            <a:ext cx="2248888" cy="1146690"/>
          </a:xfrm>
          <a:prstGeom prst="rect">
            <a:avLst/>
          </a:prstGeom>
          <a:ln>
            <a:solidFill>
              <a:schemeClr val="bg2"/>
            </a:solidFill>
          </a:ln>
        </p:spPr>
      </p:pic>
      <p:pic>
        <p:nvPicPr>
          <p:cNvPr id="16" name="Picture 15">
            <a:extLst>
              <a:ext uri="{FF2B5EF4-FFF2-40B4-BE49-F238E27FC236}">
                <a16:creationId xmlns:a16="http://schemas.microsoft.com/office/drawing/2014/main" id="{F326F495-B4DC-49CA-995B-24B10BA491EE}"/>
              </a:ext>
            </a:extLst>
          </p:cNvPr>
          <p:cNvPicPr>
            <a:picLocks noChangeAspect="1"/>
          </p:cNvPicPr>
          <p:nvPr/>
        </p:nvPicPr>
        <p:blipFill>
          <a:blip r:embed="rId5"/>
          <a:stretch>
            <a:fillRect/>
          </a:stretch>
        </p:blipFill>
        <p:spPr>
          <a:xfrm>
            <a:off x="6254599" y="2317005"/>
            <a:ext cx="2514600" cy="1186382"/>
          </a:xfrm>
          <a:prstGeom prst="rect">
            <a:avLst/>
          </a:prstGeom>
          <a:ln>
            <a:solidFill>
              <a:schemeClr val="bg2"/>
            </a:solidFill>
          </a:ln>
        </p:spPr>
      </p:pic>
    </p:spTree>
    <p:extLst>
      <p:ext uri="{BB962C8B-B14F-4D97-AF65-F5344CB8AC3E}">
        <p14:creationId xmlns:p14="http://schemas.microsoft.com/office/powerpoint/2010/main" val="125452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Project Deliverables</a:t>
            </a:r>
          </a:p>
        </p:txBody>
      </p:sp>
      <p:sp>
        <p:nvSpPr>
          <p:cNvPr id="6" name="Content Placeholder 5"/>
          <p:cNvSpPr>
            <a:spLocks noGrp="1"/>
          </p:cNvSpPr>
          <p:nvPr>
            <p:ph idx="10"/>
          </p:nvPr>
        </p:nvSpPr>
        <p:spPr>
          <a:xfrm>
            <a:off x="3200400" y="4559748"/>
            <a:ext cx="2743200" cy="228600"/>
          </a:xfrm>
        </p:spPr>
        <p:txBody>
          <a:bodyPr/>
          <a:lstStyle/>
          <a:p>
            <a:pPr marL="0" indent="0">
              <a:buNone/>
            </a:pPr>
            <a:r>
              <a:rPr lang="en-US" dirty="0"/>
              <a:t>The new and improved UI</a:t>
            </a:r>
          </a:p>
        </p:txBody>
      </p:sp>
      <p:pic>
        <p:nvPicPr>
          <p:cNvPr id="7" name="Picture 6">
            <a:extLst>
              <a:ext uri="{FF2B5EF4-FFF2-40B4-BE49-F238E27FC236}">
                <a16:creationId xmlns:a16="http://schemas.microsoft.com/office/drawing/2014/main" id="{3F9BF421-906F-4819-915B-E41DD3163202}"/>
              </a:ext>
            </a:extLst>
          </p:cNvPr>
          <p:cNvPicPr>
            <a:picLocks noChangeAspect="1"/>
          </p:cNvPicPr>
          <p:nvPr/>
        </p:nvPicPr>
        <p:blipFill>
          <a:blip r:embed="rId3"/>
          <a:stretch>
            <a:fillRect/>
          </a:stretch>
        </p:blipFill>
        <p:spPr>
          <a:xfrm>
            <a:off x="609600" y="694386"/>
            <a:ext cx="7924800" cy="3754727"/>
          </a:xfrm>
          <a:prstGeom prst="rect">
            <a:avLst/>
          </a:prstGeom>
          <a:ln>
            <a:solidFill>
              <a:schemeClr val="bg2"/>
            </a:solidFill>
          </a:ln>
        </p:spPr>
      </p:pic>
    </p:spTree>
    <p:extLst>
      <p:ext uri="{BB962C8B-B14F-4D97-AF65-F5344CB8AC3E}">
        <p14:creationId xmlns:p14="http://schemas.microsoft.com/office/powerpoint/2010/main" val="1845489018"/>
      </p:ext>
    </p:extLst>
  </p:cSld>
  <p:clrMapOvr>
    <a:masterClrMapping/>
  </p:clrMapOvr>
</p:sld>
</file>

<file path=ppt/theme/theme1.xml><?xml version="1.0" encoding="utf-8"?>
<a:theme xmlns:a="http://schemas.openxmlformats.org/drawingml/2006/main" name="Dell EMC 2019">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03AF9819-9466-4DB6-80DE-E4B0803D36FF}" vid="{79610C0D-621E-452A-8EA3-D0F3AC3C6A46}"/>
    </a:ext>
  </a:extLst>
</a:theme>
</file>

<file path=ppt/theme/theme2.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Dell_EMC 2019</Template>
  <TotalTime>5270</TotalTime>
  <Words>973</Words>
  <Application>Microsoft Office PowerPoint</Application>
  <PresentationFormat>On-screen Show (16:9)</PresentationFormat>
  <Paragraphs>140</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Wingdings</vt:lpstr>
      <vt:lpstr>Dell EMC 2019</vt:lpstr>
      <vt:lpstr>PowerPoint Presentation</vt:lpstr>
      <vt:lpstr>PowerPoint Presentation</vt:lpstr>
      <vt:lpstr>Vandana Anand</vt:lpstr>
      <vt:lpstr>PowerPoint Presentation</vt:lpstr>
      <vt:lpstr>The Project</vt:lpstr>
      <vt:lpstr>Project Flow</vt:lpstr>
      <vt:lpstr>Project Overview</vt:lpstr>
      <vt:lpstr>Contributions</vt:lpstr>
      <vt:lpstr>Project Deliverables</vt:lpstr>
      <vt:lpstr>My Experience</vt:lpstr>
      <vt:lpstr>PowerPoint Presentation</vt:lpstr>
      <vt:lpstr>Intern Experience</vt:lpstr>
      <vt:lpstr>PowerPoint Presentation</vt:lpstr>
      <vt:lpstr>PowerPoint Presentation</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1</dc:title>
  <dc:creator>Anand, Vandana</dc:creator>
  <cp:lastModifiedBy>Anand, Vandana</cp:lastModifiedBy>
  <cp:revision>109</cp:revision>
  <cp:lastPrinted>2018-09-10T14:53:10Z</cp:lastPrinted>
  <dcterms:created xsi:type="dcterms:W3CDTF">2019-08-02T15:30:38Z</dcterms:created>
  <dcterms:modified xsi:type="dcterms:W3CDTF">2019-08-09T14:28:07Z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e70ee2-0cb4-4d60-aee5-75ef2c4c8a90_Enabled">
    <vt:lpwstr>True</vt:lpwstr>
  </property>
  <property fmtid="{D5CDD505-2E9C-101B-9397-08002B2CF9AE}" pid="3" name="MSIP_Label_7de70ee2-0cb4-4d60-aee5-75ef2c4c8a90_SiteId">
    <vt:lpwstr>945c199a-83a2-4e80-9f8c-5a91be5752dd</vt:lpwstr>
  </property>
  <property fmtid="{D5CDD505-2E9C-101B-9397-08002B2CF9AE}" pid="4" name="MSIP_Label_7de70ee2-0cb4-4d60-aee5-75ef2c4c8a90_Owner">
    <vt:lpwstr>Vandana.Anand@emc.com</vt:lpwstr>
  </property>
  <property fmtid="{D5CDD505-2E9C-101B-9397-08002B2CF9AE}" pid="5" name="MSIP_Label_7de70ee2-0cb4-4d60-aee5-75ef2c4c8a90_SetDate">
    <vt:lpwstr>2019-08-02T15:32:05.6668272Z</vt:lpwstr>
  </property>
  <property fmtid="{D5CDD505-2E9C-101B-9397-08002B2CF9AE}" pid="6" name="MSIP_Label_7de70ee2-0cb4-4d60-aee5-75ef2c4c8a90_Name">
    <vt:lpwstr>Internal Use</vt:lpwstr>
  </property>
  <property fmtid="{D5CDD505-2E9C-101B-9397-08002B2CF9AE}" pid="7" name="MSIP_Label_7de70ee2-0cb4-4d60-aee5-75ef2c4c8a90_Application">
    <vt:lpwstr>Microsoft Azure Information Protection</vt:lpwstr>
  </property>
  <property fmtid="{D5CDD505-2E9C-101B-9397-08002B2CF9AE}" pid="8" name="MSIP_Label_7de70ee2-0cb4-4d60-aee5-75ef2c4c8a90_Extended_MSFT_Method">
    <vt:lpwstr>Manual</vt:lpwstr>
  </property>
  <property fmtid="{D5CDD505-2E9C-101B-9397-08002B2CF9AE}" pid="9" name="MSIP_Label_da6fab74-d5af-4af7-a9a4-78d84655a626_Enabled">
    <vt:lpwstr>True</vt:lpwstr>
  </property>
  <property fmtid="{D5CDD505-2E9C-101B-9397-08002B2CF9AE}" pid="10" name="MSIP_Label_da6fab74-d5af-4af7-a9a4-78d84655a626_SiteId">
    <vt:lpwstr>945c199a-83a2-4e80-9f8c-5a91be5752dd</vt:lpwstr>
  </property>
  <property fmtid="{D5CDD505-2E9C-101B-9397-08002B2CF9AE}" pid="11" name="MSIP_Label_da6fab74-d5af-4af7-a9a4-78d84655a626_Owner">
    <vt:lpwstr>Vandana.Anand@emc.com</vt:lpwstr>
  </property>
  <property fmtid="{D5CDD505-2E9C-101B-9397-08002B2CF9AE}" pid="12" name="MSIP_Label_da6fab74-d5af-4af7-a9a4-78d84655a626_SetDate">
    <vt:lpwstr>2019-08-02T15:32:05.6668272Z</vt:lpwstr>
  </property>
  <property fmtid="{D5CDD505-2E9C-101B-9397-08002B2CF9AE}" pid="13" name="MSIP_Label_da6fab74-d5af-4af7-a9a4-78d84655a626_Name">
    <vt:lpwstr>Visual Marking</vt:lpwstr>
  </property>
  <property fmtid="{D5CDD505-2E9C-101B-9397-08002B2CF9AE}" pid="14" name="MSIP_Label_da6fab74-d5af-4af7-a9a4-78d84655a626_Application">
    <vt:lpwstr>Microsoft Azure Information Protection</vt:lpwstr>
  </property>
  <property fmtid="{D5CDD505-2E9C-101B-9397-08002B2CF9AE}" pid="15" name="MSIP_Label_da6fab74-d5af-4af7-a9a4-78d84655a626_Parent">
    <vt:lpwstr>7de70ee2-0cb4-4d60-aee5-75ef2c4c8a90</vt:lpwstr>
  </property>
  <property fmtid="{D5CDD505-2E9C-101B-9397-08002B2CF9AE}" pid="16" name="MSIP_Label_da6fab74-d5af-4af7-a9a4-78d84655a626_Extended_MSFT_Method">
    <vt:lpwstr>Manual</vt:lpwstr>
  </property>
  <property fmtid="{D5CDD505-2E9C-101B-9397-08002B2CF9AE}" pid="17" name="aiplabel">
    <vt:lpwstr>Internal Use Visual Marking</vt:lpwstr>
  </property>
</Properties>
</file>